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8" r:id="rId2"/>
    <p:sldId id="310" r:id="rId3"/>
    <p:sldId id="289" r:id="rId4"/>
    <p:sldId id="347" r:id="rId5"/>
    <p:sldId id="348" r:id="rId6"/>
    <p:sldId id="315" r:id="rId7"/>
    <p:sldId id="323" r:id="rId8"/>
    <p:sldId id="345" r:id="rId9"/>
    <p:sldId id="324" r:id="rId10"/>
    <p:sldId id="311" r:id="rId11"/>
    <p:sldId id="325" r:id="rId12"/>
    <p:sldId id="326" r:id="rId13"/>
    <p:sldId id="349" r:id="rId14"/>
    <p:sldId id="346" r:id="rId15"/>
    <p:sldId id="338" r:id="rId16"/>
    <p:sldId id="339" r:id="rId17"/>
    <p:sldId id="337" r:id="rId18"/>
    <p:sldId id="266" r:id="rId19"/>
    <p:sldId id="281" r:id="rId20"/>
    <p:sldId id="343" r:id="rId21"/>
    <p:sldId id="344" r:id="rId22"/>
    <p:sldId id="341" r:id="rId23"/>
    <p:sldId id="274" r:id="rId24"/>
    <p:sldId id="259" r:id="rId25"/>
    <p:sldId id="342" r:id="rId26"/>
    <p:sldId id="267" r:id="rId27"/>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044"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C553F6-9684-4BBB-A4D8-D6F4B9C47652}" type="datetimeFigureOut">
              <a:rPr lang="id-ID" smtClean="0"/>
              <a:pPr/>
              <a:t>11/08/2016</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24ADB1-DF82-4873-8FE3-32D5D59C2F6F}" type="slidenum">
              <a:rPr lang="id-ID" smtClean="0"/>
              <a:pPr/>
              <a:t>‹#›</a:t>
            </a:fld>
            <a:endParaRPr lang="id-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d-ID" dirty="0"/>
          </a:p>
        </p:txBody>
      </p:sp>
      <p:sp>
        <p:nvSpPr>
          <p:cNvPr id="4" name="Slide Number Placeholder 3"/>
          <p:cNvSpPr>
            <a:spLocks noGrp="1"/>
          </p:cNvSpPr>
          <p:nvPr>
            <p:ph type="sldNum" sz="quarter" idx="10"/>
          </p:nvPr>
        </p:nvSpPr>
        <p:spPr/>
        <p:txBody>
          <a:bodyPr/>
          <a:lstStyle/>
          <a:p>
            <a:fld id="{2F24ADB1-DF82-4873-8FE3-32D5D59C2F6F}" type="slidenum">
              <a:rPr lang="id-ID" smtClean="0"/>
              <a:pPr/>
              <a:t>1</a:t>
            </a:fld>
            <a:endParaRPr lang="id-I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24ADB1-DF82-4873-8FE3-32D5D59C2F6F}" type="slidenum">
              <a:rPr lang="id-ID" smtClean="0"/>
              <a:pPr/>
              <a:t>14</a:t>
            </a:fld>
            <a:endParaRPr lang="id-I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1359E2D7-C94C-47FD-AE1A-E2F273336E20}" type="datetimeFigureOut">
              <a:rPr lang="id-ID" smtClean="0"/>
              <a:pPr/>
              <a:t>11/08/2016</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D9226465-6CC0-49FC-8BDF-D43D9BDABD0D}" type="slidenum">
              <a:rPr lang="id-ID" smtClean="0"/>
              <a:pPr/>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1359E2D7-C94C-47FD-AE1A-E2F273336E20}" type="datetimeFigureOut">
              <a:rPr lang="id-ID" smtClean="0"/>
              <a:pPr/>
              <a:t>11/08/2016</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D9226465-6CC0-49FC-8BDF-D43D9BDABD0D}" type="slidenum">
              <a:rPr lang="id-ID" smtClean="0"/>
              <a:pPr/>
              <a:t>‹#›</a:t>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1359E2D7-C94C-47FD-AE1A-E2F273336E20}" type="datetimeFigureOut">
              <a:rPr lang="id-ID" smtClean="0"/>
              <a:pPr/>
              <a:t>11/08/2016</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D9226465-6CC0-49FC-8BDF-D43D9BDABD0D}" type="slidenum">
              <a:rPr lang="id-ID" smtClean="0"/>
              <a:pPr/>
              <a:t>‹#›</a:t>
            </a:fld>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1359E2D7-C94C-47FD-AE1A-E2F273336E20}" type="datetimeFigureOut">
              <a:rPr lang="id-ID" smtClean="0"/>
              <a:pPr/>
              <a:t>11/08/2016</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D9226465-6CC0-49FC-8BDF-D43D9BDABD0D}" type="slidenum">
              <a:rPr lang="id-ID" smtClean="0"/>
              <a:pPr/>
              <a:t>‹#›</a:t>
            </a:fld>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59E2D7-C94C-47FD-AE1A-E2F273336E20}" type="datetimeFigureOut">
              <a:rPr lang="id-ID" smtClean="0"/>
              <a:pPr/>
              <a:t>11/08/2016</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D9226465-6CC0-49FC-8BDF-D43D9BDABD0D}" type="slidenum">
              <a:rPr lang="id-ID" smtClean="0"/>
              <a:pPr/>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1359E2D7-C94C-47FD-AE1A-E2F273336E20}" type="datetimeFigureOut">
              <a:rPr lang="id-ID" smtClean="0"/>
              <a:pPr/>
              <a:t>11/08/2016</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D9226465-6CC0-49FC-8BDF-D43D9BDABD0D}" type="slidenum">
              <a:rPr lang="id-ID" smtClean="0"/>
              <a:pPr/>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1359E2D7-C94C-47FD-AE1A-E2F273336E20}" type="datetimeFigureOut">
              <a:rPr lang="id-ID" smtClean="0"/>
              <a:pPr/>
              <a:t>11/08/2016</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D9226465-6CC0-49FC-8BDF-D43D9BDABD0D}" type="slidenum">
              <a:rPr lang="id-ID" smtClean="0"/>
              <a:pPr/>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1359E2D7-C94C-47FD-AE1A-E2F273336E20}" type="datetimeFigureOut">
              <a:rPr lang="id-ID" smtClean="0"/>
              <a:pPr/>
              <a:t>11/08/2016</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D9226465-6CC0-49FC-8BDF-D43D9BDABD0D}" type="slidenum">
              <a:rPr lang="id-ID" smtClean="0"/>
              <a:pPr/>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59E2D7-C94C-47FD-AE1A-E2F273336E20}" type="datetimeFigureOut">
              <a:rPr lang="id-ID" smtClean="0"/>
              <a:pPr/>
              <a:t>11/08/2016</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D9226465-6CC0-49FC-8BDF-D43D9BDABD0D}" type="slidenum">
              <a:rPr lang="id-ID" smtClean="0"/>
              <a:pPr/>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59E2D7-C94C-47FD-AE1A-E2F273336E20}" type="datetimeFigureOut">
              <a:rPr lang="id-ID" smtClean="0"/>
              <a:pPr/>
              <a:t>11/08/2016</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D9226465-6CC0-49FC-8BDF-D43D9BDABD0D}" type="slidenum">
              <a:rPr lang="id-ID" smtClean="0"/>
              <a:pPr/>
              <a:t>‹#›</a:t>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59E2D7-C94C-47FD-AE1A-E2F273336E20}" type="datetimeFigureOut">
              <a:rPr lang="id-ID" smtClean="0"/>
              <a:pPr/>
              <a:t>11/08/2016</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D9226465-6CC0-49FC-8BDF-D43D9BDABD0D}" type="slidenum">
              <a:rPr lang="id-ID" smtClean="0"/>
              <a:pPr/>
              <a:t>‹#›</a:t>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59E2D7-C94C-47FD-AE1A-E2F273336E20}" type="datetimeFigureOut">
              <a:rPr lang="id-ID" smtClean="0"/>
              <a:pPr/>
              <a:t>11/08/2016</a:t>
            </a:fld>
            <a:endParaRPr lang="id-ID"/>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26465-6CC0-49FC-8BDF-D43D9BDABD0D}" type="slidenum">
              <a:rPr lang="id-ID" smtClean="0"/>
              <a:pPr/>
              <a:t>‹#›</a:t>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74638"/>
            <a:ext cx="8401080" cy="6226196"/>
          </a:xfrm>
        </p:spPr>
        <p:style>
          <a:lnRef idx="1">
            <a:schemeClr val="accent5"/>
          </a:lnRef>
          <a:fillRef idx="2">
            <a:schemeClr val="accent5"/>
          </a:fillRef>
          <a:effectRef idx="1">
            <a:schemeClr val="accent5"/>
          </a:effectRef>
          <a:fontRef idx="minor">
            <a:schemeClr val="dk1"/>
          </a:fontRef>
        </p:style>
        <p:txBody>
          <a:bodyPr>
            <a:normAutofit/>
          </a:bodyPr>
          <a:lstStyle/>
          <a:p>
            <a:pPr algn="l"/>
            <a:r>
              <a:rPr lang="id-ID" sz="4000" b="1" dirty="0" smtClean="0">
                <a:solidFill>
                  <a:srgbClr val="FF0000"/>
                </a:solidFill>
              </a:rPr>
              <a:t>K.I:</a:t>
            </a:r>
            <a:r>
              <a:rPr lang="id-ID" sz="4000" dirty="0" smtClean="0"/>
              <a:t>. </a:t>
            </a:r>
            <a:r>
              <a:rPr lang="id-ID" sz="2000" dirty="0" smtClean="0"/>
              <a:t/>
            </a:r>
            <a:br>
              <a:rPr lang="id-ID" sz="2000" dirty="0" smtClean="0"/>
            </a:br>
            <a:r>
              <a:rPr lang="id-ID" sz="2000" dirty="0" smtClean="0"/>
              <a:t>1. </a:t>
            </a:r>
            <a:r>
              <a:rPr lang="en-US" sz="2000" dirty="0" err="1" smtClean="0"/>
              <a:t>Menghayati</a:t>
            </a:r>
            <a:r>
              <a:rPr lang="en-US" sz="2000" dirty="0" smtClean="0"/>
              <a:t> </a:t>
            </a:r>
            <a:r>
              <a:rPr lang="en-US" sz="2000" dirty="0" err="1" smtClean="0"/>
              <a:t>dan</a:t>
            </a:r>
            <a:r>
              <a:rPr lang="en-US" sz="2000" dirty="0" smtClean="0"/>
              <a:t> </a:t>
            </a:r>
            <a:r>
              <a:rPr lang="en-US" sz="2000" dirty="0" err="1" smtClean="0"/>
              <a:t>mengamalkan</a:t>
            </a:r>
            <a:r>
              <a:rPr lang="en-US" sz="2000" dirty="0" smtClean="0"/>
              <a:t> </a:t>
            </a:r>
            <a:r>
              <a:rPr lang="en-US" sz="2000" dirty="0" err="1" smtClean="0"/>
              <a:t>ajaran</a:t>
            </a:r>
            <a:r>
              <a:rPr lang="en-US" sz="2000" dirty="0" smtClean="0"/>
              <a:t> agama yang </a:t>
            </a:r>
            <a:r>
              <a:rPr lang="en-US" sz="2000" dirty="0" err="1" smtClean="0"/>
              <a:t>dianutnya</a:t>
            </a:r>
            <a:r>
              <a:rPr lang="en-US" sz="2000" dirty="0" smtClean="0"/>
              <a:t>.</a:t>
            </a:r>
            <a:r>
              <a:rPr lang="id-ID" sz="2000" dirty="0" smtClean="0"/>
              <a:t/>
            </a:r>
            <a:br>
              <a:rPr lang="id-ID" sz="2000" dirty="0" smtClean="0"/>
            </a:br>
            <a:r>
              <a:rPr lang="en-US" sz="2000" dirty="0" smtClean="0"/>
              <a:t>2.  </a:t>
            </a:r>
            <a:r>
              <a:rPr lang="en-US" sz="2000" dirty="0" err="1" smtClean="0"/>
              <a:t>Menghayati</a:t>
            </a:r>
            <a:r>
              <a:rPr lang="en-US" sz="2000" dirty="0" smtClean="0"/>
              <a:t> </a:t>
            </a:r>
            <a:r>
              <a:rPr lang="en-US" sz="2000" dirty="0" err="1" smtClean="0"/>
              <a:t>dan</a:t>
            </a:r>
            <a:r>
              <a:rPr lang="en-US" sz="2000" dirty="0" smtClean="0"/>
              <a:t> </a:t>
            </a:r>
            <a:r>
              <a:rPr lang="en-US" sz="2000" dirty="0" err="1" smtClean="0"/>
              <a:t>mengamalkan</a:t>
            </a:r>
            <a:r>
              <a:rPr lang="en-US" sz="2000" dirty="0" smtClean="0"/>
              <a:t> </a:t>
            </a:r>
            <a:r>
              <a:rPr lang="en-US" sz="2000" dirty="0" err="1" smtClean="0"/>
              <a:t>perilaku</a:t>
            </a:r>
            <a:r>
              <a:rPr lang="en-US" sz="2000" dirty="0" smtClean="0"/>
              <a:t> </a:t>
            </a:r>
            <a:r>
              <a:rPr lang="en-US" sz="2000" dirty="0" err="1" smtClean="0"/>
              <a:t>jujur</a:t>
            </a:r>
            <a:r>
              <a:rPr lang="en-US" sz="2000" dirty="0" smtClean="0"/>
              <a:t>, </a:t>
            </a:r>
            <a:r>
              <a:rPr lang="en-US" sz="2000" dirty="0" err="1" smtClean="0"/>
              <a:t>disiplin</a:t>
            </a:r>
            <a:r>
              <a:rPr lang="en-US" sz="2000" dirty="0" smtClean="0"/>
              <a:t>, </a:t>
            </a:r>
            <a:r>
              <a:rPr lang="en-US" sz="2000" dirty="0" err="1" smtClean="0"/>
              <a:t>tanggungjawab</a:t>
            </a:r>
            <a:r>
              <a:rPr lang="en-US" sz="2000" dirty="0" smtClean="0"/>
              <a:t>, </a:t>
            </a:r>
            <a:r>
              <a:rPr lang="en-US" sz="2000" dirty="0" err="1" smtClean="0"/>
              <a:t>peduli</a:t>
            </a:r>
            <a:r>
              <a:rPr lang="en-US" sz="2000" dirty="0" smtClean="0"/>
              <a:t> (</a:t>
            </a:r>
            <a:r>
              <a:rPr lang="en-US" sz="2000" dirty="0" err="1" smtClean="0"/>
              <a:t>gotong</a:t>
            </a:r>
            <a:r>
              <a:rPr lang="en-US" sz="2000" dirty="0" smtClean="0"/>
              <a:t> </a:t>
            </a:r>
            <a:r>
              <a:rPr lang="en-US" sz="2000" dirty="0" err="1" smtClean="0"/>
              <a:t>royong</a:t>
            </a:r>
            <a:r>
              <a:rPr lang="en-US" sz="2000" dirty="0" smtClean="0"/>
              <a:t>, </a:t>
            </a:r>
            <a:r>
              <a:rPr lang="en-US" sz="2000" dirty="0" err="1" smtClean="0"/>
              <a:t>kerjasama</a:t>
            </a:r>
            <a:r>
              <a:rPr lang="en-US" sz="2000" dirty="0" smtClean="0"/>
              <a:t>, </a:t>
            </a:r>
            <a:r>
              <a:rPr lang="en-US" sz="2000" dirty="0" err="1" smtClean="0"/>
              <a:t>toleran</a:t>
            </a:r>
            <a:r>
              <a:rPr lang="en-US" sz="2000" dirty="0" smtClean="0"/>
              <a:t>, </a:t>
            </a:r>
            <a:r>
              <a:rPr lang="en-US" sz="2000" dirty="0" err="1" smtClean="0"/>
              <a:t>damai</a:t>
            </a:r>
            <a:r>
              <a:rPr lang="en-US" sz="2000" dirty="0" smtClean="0"/>
              <a:t>), </a:t>
            </a:r>
            <a:r>
              <a:rPr lang="en-US" sz="2000" dirty="0" err="1" smtClean="0"/>
              <a:t>santun</a:t>
            </a:r>
            <a:r>
              <a:rPr lang="en-US" sz="2000" dirty="0" smtClean="0"/>
              <a:t>, </a:t>
            </a:r>
            <a:r>
              <a:rPr lang="en-US" sz="2000" dirty="0" err="1" smtClean="0"/>
              <a:t>responsif</a:t>
            </a:r>
            <a:r>
              <a:rPr lang="en-US" sz="2000" dirty="0" smtClean="0"/>
              <a:t> </a:t>
            </a:r>
            <a:r>
              <a:rPr lang="en-US" sz="2000" dirty="0" err="1" smtClean="0"/>
              <a:t>dan</a:t>
            </a:r>
            <a:r>
              <a:rPr lang="en-US" sz="2000" dirty="0" smtClean="0"/>
              <a:t> pro-</a:t>
            </a:r>
            <a:r>
              <a:rPr lang="en-US" sz="2000" dirty="0" err="1" smtClean="0"/>
              <a:t>aktif</a:t>
            </a:r>
            <a:r>
              <a:rPr lang="en-US" sz="2000" dirty="0" smtClean="0"/>
              <a:t> </a:t>
            </a:r>
            <a:r>
              <a:rPr lang="en-US" sz="2000" dirty="0" err="1" smtClean="0"/>
              <a:t>dan</a:t>
            </a:r>
            <a:r>
              <a:rPr lang="en-US" sz="2000" dirty="0" smtClean="0"/>
              <a:t> </a:t>
            </a:r>
            <a:r>
              <a:rPr lang="en-US" sz="2000" dirty="0" err="1" smtClean="0"/>
              <a:t>menunjukkan</a:t>
            </a:r>
            <a:r>
              <a:rPr lang="en-US" sz="2000" dirty="0" smtClean="0"/>
              <a:t> </a:t>
            </a:r>
            <a:r>
              <a:rPr lang="en-US" sz="2000" dirty="0" err="1" smtClean="0"/>
              <a:t>sikap</a:t>
            </a:r>
            <a:r>
              <a:rPr lang="en-US" sz="2000" dirty="0" smtClean="0"/>
              <a:t> </a:t>
            </a:r>
            <a:r>
              <a:rPr lang="en-US" sz="2000" dirty="0" err="1" smtClean="0"/>
              <a:t>sebagai</a:t>
            </a:r>
            <a:r>
              <a:rPr lang="en-US" sz="2000" dirty="0" smtClean="0"/>
              <a:t> </a:t>
            </a:r>
            <a:r>
              <a:rPr lang="en-US" sz="2000" dirty="0" err="1" smtClean="0"/>
              <a:t>bagian</a:t>
            </a:r>
            <a:r>
              <a:rPr lang="en-US" sz="2000" dirty="0" smtClean="0"/>
              <a:t> </a:t>
            </a:r>
            <a:r>
              <a:rPr lang="en-US" sz="2000" dirty="0" err="1" smtClean="0"/>
              <a:t>dari</a:t>
            </a:r>
            <a:r>
              <a:rPr lang="en-US" sz="2000" dirty="0" smtClean="0"/>
              <a:t> </a:t>
            </a:r>
            <a:r>
              <a:rPr lang="en-US" sz="2000" dirty="0" err="1" smtClean="0"/>
              <a:t>solusi</a:t>
            </a:r>
            <a:r>
              <a:rPr lang="en-US" sz="2000" dirty="0" smtClean="0"/>
              <a:t> </a:t>
            </a:r>
            <a:r>
              <a:rPr lang="en-US" sz="2000" dirty="0" err="1" smtClean="0"/>
              <a:t>atas</a:t>
            </a:r>
            <a:r>
              <a:rPr lang="en-US" sz="2000" dirty="0" smtClean="0"/>
              <a:t> </a:t>
            </a:r>
            <a:r>
              <a:rPr lang="en-US" sz="2000" dirty="0" err="1" smtClean="0"/>
              <a:t>berbagai</a:t>
            </a:r>
            <a:r>
              <a:rPr lang="en-US" sz="2000" dirty="0" smtClean="0"/>
              <a:t> </a:t>
            </a:r>
            <a:r>
              <a:rPr lang="en-US" sz="2000" dirty="0" err="1" smtClean="0"/>
              <a:t>permasalahan</a:t>
            </a:r>
            <a:r>
              <a:rPr lang="en-US" sz="2000" dirty="0" smtClean="0"/>
              <a:t> </a:t>
            </a:r>
            <a:r>
              <a:rPr lang="en-US" sz="2000" dirty="0" err="1" smtClean="0"/>
              <a:t>dalam</a:t>
            </a:r>
            <a:r>
              <a:rPr lang="en-US" sz="2000" dirty="0" smtClean="0"/>
              <a:t> </a:t>
            </a:r>
            <a:r>
              <a:rPr lang="en-US" sz="2000" dirty="0" err="1" smtClean="0"/>
              <a:t>berinteraksi</a:t>
            </a:r>
            <a:r>
              <a:rPr lang="en-US" sz="2000" dirty="0" smtClean="0"/>
              <a:t> </a:t>
            </a:r>
            <a:r>
              <a:rPr lang="en-US" sz="2000" dirty="0" err="1" smtClean="0"/>
              <a:t>secara</a:t>
            </a:r>
            <a:r>
              <a:rPr lang="en-US" sz="2000" dirty="0" smtClean="0"/>
              <a:t> </a:t>
            </a:r>
            <a:r>
              <a:rPr lang="en-US" sz="2000" dirty="0" err="1" smtClean="0"/>
              <a:t>efektif</a:t>
            </a:r>
            <a:r>
              <a:rPr lang="en-US" sz="2000" dirty="0" smtClean="0"/>
              <a:t> </a:t>
            </a:r>
            <a:r>
              <a:rPr lang="en-US" sz="2000" dirty="0" err="1" smtClean="0"/>
              <a:t>dengan</a:t>
            </a:r>
            <a:r>
              <a:rPr lang="en-US" sz="2000" dirty="0" smtClean="0"/>
              <a:t> </a:t>
            </a:r>
            <a:r>
              <a:rPr lang="en-US" sz="2000" dirty="0" err="1" smtClean="0"/>
              <a:t>lingkungan</a:t>
            </a:r>
            <a:r>
              <a:rPr lang="en-US" sz="2000" dirty="0" smtClean="0"/>
              <a:t> </a:t>
            </a:r>
            <a:r>
              <a:rPr lang="en-US" sz="2000" dirty="0" err="1" smtClean="0"/>
              <a:t>sosial</a:t>
            </a:r>
            <a:r>
              <a:rPr lang="en-US" sz="2000" dirty="0" smtClean="0"/>
              <a:t> </a:t>
            </a:r>
            <a:r>
              <a:rPr lang="en-US" sz="2000" dirty="0" err="1" smtClean="0"/>
              <a:t>dan</a:t>
            </a:r>
            <a:r>
              <a:rPr lang="en-US" sz="2000" dirty="0" smtClean="0"/>
              <a:t> </a:t>
            </a:r>
            <a:r>
              <a:rPr lang="en-US" sz="2000" dirty="0" err="1" smtClean="0"/>
              <a:t>alam</a:t>
            </a:r>
            <a:r>
              <a:rPr lang="en-US" sz="2000" dirty="0" smtClean="0"/>
              <a:t> </a:t>
            </a:r>
            <a:r>
              <a:rPr lang="en-US" sz="2000" dirty="0" err="1" smtClean="0"/>
              <a:t>serta</a:t>
            </a:r>
            <a:r>
              <a:rPr lang="en-US" sz="2000" dirty="0" smtClean="0"/>
              <a:t> </a:t>
            </a:r>
            <a:r>
              <a:rPr lang="en-US" sz="2000" dirty="0" err="1" smtClean="0"/>
              <a:t>dalam</a:t>
            </a:r>
            <a:r>
              <a:rPr lang="en-US" sz="2000" dirty="0" smtClean="0"/>
              <a:t> </a:t>
            </a:r>
            <a:r>
              <a:rPr lang="en-US" sz="2000" dirty="0" err="1" smtClean="0"/>
              <a:t>menempatkan</a:t>
            </a:r>
            <a:r>
              <a:rPr lang="en-US" sz="2000" dirty="0" smtClean="0"/>
              <a:t> </a:t>
            </a:r>
            <a:r>
              <a:rPr lang="en-US" sz="2000" dirty="0" err="1" smtClean="0"/>
              <a:t>diri</a:t>
            </a:r>
            <a:r>
              <a:rPr lang="en-US" sz="2000" dirty="0" smtClean="0"/>
              <a:t> </a:t>
            </a:r>
            <a:r>
              <a:rPr lang="en-US" sz="2000" dirty="0" err="1" smtClean="0"/>
              <a:t>sebagai</a:t>
            </a:r>
            <a:r>
              <a:rPr lang="en-US" sz="2000" dirty="0" smtClean="0"/>
              <a:t> </a:t>
            </a:r>
            <a:r>
              <a:rPr lang="en-US" sz="2000" dirty="0" err="1" smtClean="0"/>
              <a:t>cerminan</a:t>
            </a:r>
            <a:r>
              <a:rPr lang="en-US" sz="2000" dirty="0" smtClean="0"/>
              <a:t> </a:t>
            </a:r>
            <a:r>
              <a:rPr lang="id-ID" sz="2000" dirty="0" smtClean="0"/>
              <a:t/>
            </a:r>
            <a:br>
              <a:rPr lang="id-ID" sz="2000" dirty="0" smtClean="0"/>
            </a:br>
            <a:r>
              <a:rPr lang="en-US" sz="2000" dirty="0" err="1" smtClean="0"/>
              <a:t>bangsa</a:t>
            </a:r>
            <a:r>
              <a:rPr lang="en-US" sz="2000" dirty="0" smtClean="0"/>
              <a:t> </a:t>
            </a:r>
            <a:r>
              <a:rPr lang="en-US" sz="2000" dirty="0" err="1" smtClean="0"/>
              <a:t>dalam</a:t>
            </a:r>
            <a:r>
              <a:rPr lang="en-US" sz="2000" dirty="0" smtClean="0"/>
              <a:t> </a:t>
            </a:r>
            <a:r>
              <a:rPr lang="en-US" sz="2000" dirty="0" err="1" smtClean="0"/>
              <a:t>pergaulan</a:t>
            </a:r>
            <a:r>
              <a:rPr lang="en-US" sz="2000" dirty="0" smtClean="0"/>
              <a:t> </a:t>
            </a:r>
            <a:r>
              <a:rPr lang="en-US" sz="2000" dirty="0" err="1" smtClean="0"/>
              <a:t>dunia</a:t>
            </a:r>
            <a:r>
              <a:rPr lang="en-US" sz="2000" dirty="0" smtClean="0"/>
              <a:t>.</a:t>
            </a:r>
            <a:r>
              <a:rPr lang="id-ID" sz="2000" dirty="0" smtClean="0"/>
              <a:t/>
            </a:r>
            <a:br>
              <a:rPr lang="id-ID" sz="2000" dirty="0" smtClean="0"/>
            </a:br>
            <a:r>
              <a:rPr lang="id-ID" sz="2000" dirty="0" smtClean="0"/>
              <a:t>3. </a:t>
            </a:r>
            <a:r>
              <a:rPr lang="en-US" sz="2000" dirty="0" err="1" smtClean="0"/>
              <a:t>Memahami</a:t>
            </a:r>
            <a:r>
              <a:rPr lang="en-US" sz="2000" dirty="0" smtClean="0"/>
              <a:t>, </a:t>
            </a:r>
            <a:r>
              <a:rPr lang="en-US" sz="2000" dirty="0" err="1" smtClean="0"/>
              <a:t>menerapkan</a:t>
            </a:r>
            <a:r>
              <a:rPr lang="en-US" sz="2000" dirty="0" smtClean="0"/>
              <a:t>, </a:t>
            </a:r>
            <a:r>
              <a:rPr lang="en-US" sz="2000" dirty="0" err="1" smtClean="0"/>
              <a:t>menganalisis</a:t>
            </a:r>
            <a:r>
              <a:rPr lang="en-US" sz="2000" dirty="0" smtClean="0"/>
              <a:t> </a:t>
            </a:r>
            <a:r>
              <a:rPr lang="en-US" sz="2000" dirty="0" err="1" smtClean="0"/>
              <a:t>pengetahuan</a:t>
            </a:r>
            <a:r>
              <a:rPr lang="en-US" sz="2000" dirty="0" smtClean="0"/>
              <a:t> </a:t>
            </a:r>
            <a:r>
              <a:rPr lang="en-US" sz="2000" dirty="0" err="1" smtClean="0"/>
              <a:t>faktual</a:t>
            </a:r>
            <a:r>
              <a:rPr lang="en-US" sz="2000" dirty="0" smtClean="0"/>
              <a:t>, </a:t>
            </a:r>
            <a:r>
              <a:rPr lang="en-US" sz="2000" dirty="0" err="1" smtClean="0"/>
              <a:t>konseptual</a:t>
            </a:r>
            <a:r>
              <a:rPr lang="en-US" sz="2000" dirty="0" smtClean="0"/>
              <a:t>, </a:t>
            </a:r>
            <a:r>
              <a:rPr lang="en-US" sz="2000" dirty="0" err="1" smtClean="0"/>
              <a:t>prosedural</a:t>
            </a:r>
            <a:r>
              <a:rPr lang="en-US" sz="2000" dirty="0" smtClean="0"/>
              <a:t> </a:t>
            </a:r>
            <a:r>
              <a:rPr lang="en-US" sz="2000" dirty="0" err="1" smtClean="0"/>
              <a:t>berdasarkan</a:t>
            </a:r>
            <a:r>
              <a:rPr lang="en-US" sz="2000" dirty="0" smtClean="0"/>
              <a:t> rasa </a:t>
            </a:r>
            <a:r>
              <a:rPr lang="en-US" sz="2000" dirty="0" err="1" smtClean="0"/>
              <a:t>ingintahunya</a:t>
            </a:r>
            <a:r>
              <a:rPr lang="en-US" sz="2000" dirty="0" smtClean="0"/>
              <a:t> </a:t>
            </a:r>
            <a:r>
              <a:rPr lang="en-US" sz="2000" dirty="0" err="1" smtClean="0"/>
              <a:t>tentang</a:t>
            </a:r>
            <a:r>
              <a:rPr lang="en-US" sz="2000" dirty="0" smtClean="0"/>
              <a:t> </a:t>
            </a:r>
            <a:r>
              <a:rPr lang="en-US" sz="2000" dirty="0" err="1" smtClean="0"/>
              <a:t>ilmu</a:t>
            </a:r>
            <a:r>
              <a:rPr lang="en-US" sz="2000" dirty="0" smtClean="0"/>
              <a:t> </a:t>
            </a:r>
            <a:r>
              <a:rPr lang="en-US" sz="2000" dirty="0" err="1" smtClean="0"/>
              <a:t>pengetahuan</a:t>
            </a:r>
            <a:r>
              <a:rPr lang="en-US" sz="2000" dirty="0" smtClean="0"/>
              <a:t>, </a:t>
            </a:r>
            <a:r>
              <a:rPr lang="en-US" sz="2000" dirty="0" err="1" smtClean="0"/>
              <a:t>teknologi</a:t>
            </a:r>
            <a:r>
              <a:rPr lang="en-US" sz="2000" dirty="0" smtClean="0"/>
              <a:t>, </a:t>
            </a:r>
            <a:r>
              <a:rPr lang="en-US" sz="2000" dirty="0" err="1" smtClean="0"/>
              <a:t>seni</a:t>
            </a:r>
            <a:r>
              <a:rPr lang="en-US" sz="2000" dirty="0" smtClean="0"/>
              <a:t>, </a:t>
            </a:r>
            <a:r>
              <a:rPr lang="en-US" sz="2000" dirty="0" err="1" smtClean="0"/>
              <a:t>budaya</a:t>
            </a:r>
            <a:r>
              <a:rPr lang="en-US" sz="2000" dirty="0" smtClean="0"/>
              <a:t>, </a:t>
            </a:r>
            <a:r>
              <a:rPr lang="en-US" sz="2000" dirty="0" err="1" smtClean="0"/>
              <a:t>dan</a:t>
            </a:r>
            <a:r>
              <a:rPr lang="en-US" sz="2000" dirty="0" smtClean="0"/>
              <a:t> </a:t>
            </a:r>
            <a:r>
              <a:rPr lang="en-US" sz="2000" dirty="0" err="1" smtClean="0"/>
              <a:t>humaniora</a:t>
            </a:r>
            <a:r>
              <a:rPr lang="en-US" sz="2000" dirty="0" smtClean="0"/>
              <a:t> </a:t>
            </a:r>
            <a:r>
              <a:rPr lang="en-US" sz="2000" dirty="0" err="1" smtClean="0"/>
              <a:t>dengan</a:t>
            </a:r>
            <a:r>
              <a:rPr lang="en-US" sz="2000" dirty="0" smtClean="0"/>
              <a:t> </a:t>
            </a:r>
            <a:r>
              <a:rPr lang="en-US" sz="2000" dirty="0" err="1" smtClean="0"/>
              <a:t>wawasan</a:t>
            </a:r>
            <a:r>
              <a:rPr lang="en-US" sz="2000" dirty="0" smtClean="0"/>
              <a:t> </a:t>
            </a:r>
            <a:r>
              <a:rPr lang="en-US" sz="2000" dirty="0" err="1" smtClean="0"/>
              <a:t>kemanusiaan</a:t>
            </a:r>
            <a:r>
              <a:rPr lang="en-US" sz="2000" dirty="0" smtClean="0"/>
              <a:t>, </a:t>
            </a:r>
            <a:r>
              <a:rPr lang="en-US" sz="2000" dirty="0" err="1" smtClean="0"/>
              <a:t>kebangsaan</a:t>
            </a:r>
            <a:r>
              <a:rPr lang="en-US" sz="2000" dirty="0" smtClean="0"/>
              <a:t>, </a:t>
            </a:r>
            <a:r>
              <a:rPr lang="en-US" sz="2000" dirty="0" err="1" smtClean="0"/>
              <a:t>kenegaraan</a:t>
            </a:r>
            <a:r>
              <a:rPr lang="en-US" sz="2000" dirty="0" smtClean="0"/>
              <a:t>, </a:t>
            </a:r>
            <a:r>
              <a:rPr lang="en-US" sz="2000" dirty="0" err="1" smtClean="0"/>
              <a:t>dan</a:t>
            </a:r>
            <a:r>
              <a:rPr lang="en-US" sz="2000" dirty="0" smtClean="0"/>
              <a:t> </a:t>
            </a:r>
            <a:r>
              <a:rPr lang="en-US" sz="2000" dirty="0" err="1" smtClean="0"/>
              <a:t>peradaban</a:t>
            </a:r>
            <a:r>
              <a:rPr lang="en-US" sz="2000" dirty="0" smtClean="0"/>
              <a:t> </a:t>
            </a:r>
            <a:r>
              <a:rPr lang="en-US" sz="2000" dirty="0" err="1" smtClean="0"/>
              <a:t>terkait</a:t>
            </a:r>
            <a:r>
              <a:rPr lang="en-US" sz="2000" dirty="0" smtClean="0"/>
              <a:t> </a:t>
            </a:r>
            <a:r>
              <a:rPr lang="en-US" sz="2000" dirty="0" err="1" smtClean="0"/>
              <a:t>penyebab</a:t>
            </a:r>
            <a:r>
              <a:rPr lang="en-US" sz="2000" dirty="0" smtClean="0"/>
              <a:t> </a:t>
            </a:r>
            <a:r>
              <a:rPr lang="en-US" sz="2000" dirty="0" err="1" smtClean="0"/>
              <a:t>fenomena</a:t>
            </a:r>
            <a:r>
              <a:rPr lang="en-US" sz="2000" dirty="0" smtClean="0"/>
              <a:t> </a:t>
            </a:r>
            <a:r>
              <a:rPr lang="en-US" sz="2000" dirty="0" err="1" smtClean="0"/>
              <a:t>dan</a:t>
            </a:r>
            <a:r>
              <a:rPr lang="en-US" sz="2000" dirty="0" smtClean="0"/>
              <a:t> </a:t>
            </a:r>
            <a:r>
              <a:rPr lang="en-US" sz="2000" dirty="0" err="1" smtClean="0"/>
              <a:t>kejadian</a:t>
            </a:r>
            <a:r>
              <a:rPr lang="en-US" sz="2000" dirty="0" smtClean="0"/>
              <a:t>, </a:t>
            </a:r>
            <a:r>
              <a:rPr lang="en-US" sz="2000" dirty="0" err="1" smtClean="0"/>
              <a:t>serta</a:t>
            </a:r>
            <a:r>
              <a:rPr lang="en-US" sz="2000" dirty="0" smtClean="0"/>
              <a:t> </a:t>
            </a:r>
            <a:r>
              <a:rPr lang="en-US" sz="2000" dirty="0" err="1" smtClean="0"/>
              <a:t>menerapkan</a:t>
            </a:r>
            <a:r>
              <a:rPr lang="en-US" sz="2000" dirty="0" smtClean="0"/>
              <a:t> </a:t>
            </a:r>
            <a:r>
              <a:rPr lang="en-US" sz="2000" dirty="0" err="1" smtClean="0"/>
              <a:t>pengetahuan</a:t>
            </a:r>
            <a:r>
              <a:rPr lang="en-US" sz="2000" dirty="0" smtClean="0"/>
              <a:t> </a:t>
            </a:r>
            <a:r>
              <a:rPr lang="en-US" sz="2000" dirty="0" err="1" smtClean="0"/>
              <a:t>prosedural</a:t>
            </a:r>
            <a:r>
              <a:rPr lang="en-US" sz="2000" dirty="0" smtClean="0"/>
              <a:t> </a:t>
            </a:r>
            <a:r>
              <a:rPr lang="en-US" sz="2000" dirty="0" err="1" smtClean="0"/>
              <a:t>pada</a:t>
            </a:r>
            <a:r>
              <a:rPr lang="en-US" sz="2000" dirty="0" smtClean="0"/>
              <a:t> </a:t>
            </a:r>
            <a:r>
              <a:rPr lang="en-US" sz="2000" dirty="0" err="1" smtClean="0"/>
              <a:t>bidang</a:t>
            </a:r>
            <a:r>
              <a:rPr lang="en-US" sz="2000" dirty="0" smtClean="0"/>
              <a:t> </a:t>
            </a:r>
            <a:r>
              <a:rPr lang="en-US" sz="2000" dirty="0" err="1" smtClean="0"/>
              <a:t>kajian</a:t>
            </a:r>
            <a:r>
              <a:rPr lang="en-US" sz="2000" dirty="0" smtClean="0"/>
              <a:t> yang </a:t>
            </a:r>
            <a:r>
              <a:rPr lang="en-US" sz="2000" dirty="0" err="1" smtClean="0"/>
              <a:t>spesifik</a:t>
            </a:r>
            <a:r>
              <a:rPr lang="en-US" sz="2000" dirty="0" smtClean="0"/>
              <a:t> </a:t>
            </a:r>
            <a:r>
              <a:rPr lang="en-US" sz="2000" dirty="0" err="1" smtClean="0"/>
              <a:t>sesuai</a:t>
            </a:r>
            <a:r>
              <a:rPr lang="en-US" sz="2000" dirty="0" smtClean="0"/>
              <a:t> </a:t>
            </a:r>
            <a:r>
              <a:rPr lang="en-US" sz="2000" dirty="0" err="1" smtClean="0"/>
              <a:t>dengan</a:t>
            </a:r>
            <a:r>
              <a:rPr lang="en-US" sz="2000" dirty="0" smtClean="0"/>
              <a:t> </a:t>
            </a:r>
            <a:r>
              <a:rPr lang="en-US" sz="2000" dirty="0" err="1" smtClean="0"/>
              <a:t>bakat</a:t>
            </a:r>
            <a:r>
              <a:rPr lang="en-US" sz="2000" dirty="0" smtClean="0"/>
              <a:t> </a:t>
            </a:r>
            <a:r>
              <a:rPr lang="en-US" sz="2000" dirty="0" err="1" smtClean="0"/>
              <a:t>dan</a:t>
            </a:r>
            <a:r>
              <a:rPr lang="en-US" sz="2000" dirty="0" smtClean="0"/>
              <a:t> </a:t>
            </a:r>
            <a:r>
              <a:rPr lang="en-US" sz="2000" dirty="0" err="1" smtClean="0"/>
              <a:t>minatnya</a:t>
            </a:r>
            <a:r>
              <a:rPr lang="en-US" sz="2000" dirty="0" smtClean="0"/>
              <a:t> </a:t>
            </a:r>
            <a:r>
              <a:rPr lang="en-US" sz="2000" dirty="0" err="1" smtClean="0"/>
              <a:t>untuk</a:t>
            </a:r>
            <a:r>
              <a:rPr lang="en-US" sz="2000" dirty="0" smtClean="0"/>
              <a:t> </a:t>
            </a:r>
            <a:r>
              <a:rPr lang="en-US" sz="2000" dirty="0" err="1" smtClean="0"/>
              <a:t>memecahkan</a:t>
            </a:r>
            <a:r>
              <a:rPr lang="en-US" sz="2000" dirty="0" smtClean="0"/>
              <a:t> </a:t>
            </a:r>
            <a:r>
              <a:rPr lang="en-US" sz="2000" dirty="0" err="1" smtClean="0"/>
              <a:t>masalah</a:t>
            </a:r>
            <a:r>
              <a:rPr lang="id-ID" sz="2000" dirty="0" smtClean="0"/>
              <a:t/>
            </a:r>
            <a:br>
              <a:rPr lang="id-ID" sz="2000" dirty="0" smtClean="0"/>
            </a:br>
            <a:r>
              <a:rPr lang="en-US" sz="2000" dirty="0" smtClean="0"/>
              <a:t>4. </a:t>
            </a:r>
            <a:r>
              <a:rPr lang="en-US" sz="2000" dirty="0" err="1" smtClean="0"/>
              <a:t>Mengolah</a:t>
            </a:r>
            <a:r>
              <a:rPr lang="en-US" sz="2000" dirty="0" smtClean="0"/>
              <a:t>, </a:t>
            </a:r>
            <a:r>
              <a:rPr lang="en-US" sz="2000" dirty="0" err="1" smtClean="0"/>
              <a:t>menalar</a:t>
            </a:r>
            <a:r>
              <a:rPr lang="en-US" sz="2000" dirty="0" smtClean="0"/>
              <a:t>, </a:t>
            </a:r>
            <a:r>
              <a:rPr lang="en-US" sz="2000" dirty="0" err="1" smtClean="0"/>
              <a:t>dan</a:t>
            </a:r>
            <a:r>
              <a:rPr lang="en-US" sz="2000" dirty="0" smtClean="0"/>
              <a:t> </a:t>
            </a:r>
            <a:r>
              <a:rPr lang="en-US" sz="2000" dirty="0" err="1" smtClean="0"/>
              <a:t>menyaji</a:t>
            </a:r>
            <a:r>
              <a:rPr lang="en-US" sz="2000" dirty="0" smtClean="0"/>
              <a:t> </a:t>
            </a:r>
            <a:r>
              <a:rPr lang="en-US" sz="2000" dirty="0" err="1" smtClean="0"/>
              <a:t>dalam</a:t>
            </a:r>
            <a:r>
              <a:rPr lang="en-US" sz="2000" dirty="0" smtClean="0"/>
              <a:t> </a:t>
            </a:r>
            <a:r>
              <a:rPr lang="en-US" sz="2000" dirty="0" err="1" smtClean="0"/>
              <a:t>ranah</a:t>
            </a:r>
            <a:r>
              <a:rPr lang="en-US" sz="2000" dirty="0" smtClean="0"/>
              <a:t> </a:t>
            </a:r>
            <a:r>
              <a:rPr lang="en-US" sz="2000" dirty="0" err="1" smtClean="0"/>
              <a:t>konkret</a:t>
            </a:r>
            <a:r>
              <a:rPr lang="en-US" sz="2000" dirty="0" smtClean="0"/>
              <a:t> </a:t>
            </a:r>
            <a:r>
              <a:rPr lang="en-US" sz="2000" dirty="0" err="1" smtClean="0"/>
              <a:t>dan</a:t>
            </a:r>
            <a:r>
              <a:rPr lang="en-US" sz="2000" dirty="0" smtClean="0"/>
              <a:t> </a:t>
            </a:r>
            <a:r>
              <a:rPr lang="en-US" sz="2000" dirty="0" err="1" smtClean="0"/>
              <a:t>ranah</a:t>
            </a:r>
            <a:r>
              <a:rPr lang="en-US" sz="2000" dirty="0" smtClean="0"/>
              <a:t> </a:t>
            </a:r>
            <a:r>
              <a:rPr lang="en-US" sz="2000" dirty="0" err="1" smtClean="0"/>
              <a:t>abstrak</a:t>
            </a:r>
            <a:r>
              <a:rPr lang="en-US" sz="2000" dirty="0" smtClean="0"/>
              <a:t> </a:t>
            </a:r>
            <a:r>
              <a:rPr lang="en-US" sz="2000" dirty="0" err="1" smtClean="0"/>
              <a:t>terkait</a:t>
            </a:r>
            <a:r>
              <a:rPr lang="en-US" sz="2000" dirty="0" smtClean="0"/>
              <a:t> </a:t>
            </a:r>
            <a:r>
              <a:rPr lang="en-US" sz="2000" dirty="0" err="1" smtClean="0"/>
              <a:t>dengan</a:t>
            </a:r>
            <a:r>
              <a:rPr lang="en-US" sz="2000" dirty="0" smtClean="0"/>
              <a:t> </a:t>
            </a:r>
            <a:r>
              <a:rPr lang="en-US" sz="2000" dirty="0" err="1" smtClean="0"/>
              <a:t>pengembangan</a:t>
            </a:r>
            <a:r>
              <a:rPr lang="en-US" sz="2000" dirty="0" smtClean="0"/>
              <a:t> </a:t>
            </a:r>
            <a:r>
              <a:rPr lang="en-US" sz="2000" dirty="0" err="1" smtClean="0"/>
              <a:t>dari</a:t>
            </a:r>
            <a:r>
              <a:rPr lang="en-US" sz="2000" dirty="0" smtClean="0"/>
              <a:t> yang </a:t>
            </a:r>
            <a:r>
              <a:rPr lang="en-US" sz="2000" dirty="0" err="1" smtClean="0"/>
              <a:t>dipelajarinya</a:t>
            </a:r>
            <a:r>
              <a:rPr lang="en-US" sz="2000" dirty="0" smtClean="0"/>
              <a:t> </a:t>
            </a:r>
            <a:r>
              <a:rPr lang="en-US" sz="2000" dirty="0" err="1" smtClean="0"/>
              <a:t>di</a:t>
            </a:r>
            <a:r>
              <a:rPr lang="en-US" sz="2000" dirty="0" smtClean="0"/>
              <a:t> </a:t>
            </a:r>
            <a:r>
              <a:rPr lang="en-US" sz="2000" dirty="0" err="1" smtClean="0"/>
              <a:t>sekolah</a:t>
            </a:r>
            <a:r>
              <a:rPr lang="en-US" sz="2000" dirty="0" smtClean="0"/>
              <a:t> </a:t>
            </a:r>
            <a:r>
              <a:rPr lang="en-US" sz="2000" dirty="0" err="1" smtClean="0"/>
              <a:t>secara</a:t>
            </a:r>
            <a:r>
              <a:rPr lang="en-US" sz="2000" dirty="0" smtClean="0"/>
              <a:t> </a:t>
            </a:r>
            <a:r>
              <a:rPr lang="en-US" sz="2000" dirty="0" err="1" smtClean="0"/>
              <a:t>mandiri</a:t>
            </a:r>
            <a:r>
              <a:rPr lang="en-US" sz="2000" dirty="0" smtClean="0"/>
              <a:t>, </a:t>
            </a:r>
            <a:r>
              <a:rPr lang="en-US" sz="2000" dirty="0" err="1" smtClean="0"/>
              <a:t>dan</a:t>
            </a:r>
            <a:r>
              <a:rPr lang="en-US" sz="2000" dirty="0" smtClean="0"/>
              <a:t> </a:t>
            </a:r>
            <a:r>
              <a:rPr lang="en-US" sz="2000" dirty="0" err="1" smtClean="0"/>
              <a:t>mampu</a:t>
            </a:r>
            <a:r>
              <a:rPr lang="en-US" sz="2000" dirty="0" smtClean="0"/>
              <a:t> </a:t>
            </a:r>
            <a:r>
              <a:rPr lang="en-US" sz="2000" dirty="0" err="1" smtClean="0"/>
              <a:t>menggunakan</a:t>
            </a:r>
            <a:r>
              <a:rPr lang="en-US" sz="2000" dirty="0" smtClean="0"/>
              <a:t> </a:t>
            </a:r>
            <a:r>
              <a:rPr lang="en-US" sz="2000" dirty="0" err="1" smtClean="0"/>
              <a:t>metoda</a:t>
            </a:r>
            <a:r>
              <a:rPr lang="en-US" sz="2000" dirty="0" smtClean="0"/>
              <a:t> </a:t>
            </a:r>
            <a:r>
              <a:rPr lang="en-US" sz="2000" dirty="0" err="1" smtClean="0"/>
              <a:t>sesuai</a:t>
            </a:r>
            <a:r>
              <a:rPr lang="en-US" sz="2000" dirty="0" smtClean="0"/>
              <a:t> </a:t>
            </a:r>
            <a:r>
              <a:rPr lang="en-US" sz="2000" dirty="0" err="1" smtClean="0"/>
              <a:t>kaidah</a:t>
            </a:r>
            <a:r>
              <a:rPr lang="en-US" sz="2000" dirty="0" smtClean="0"/>
              <a:t> </a:t>
            </a:r>
            <a:r>
              <a:rPr lang="en-US" sz="2000" dirty="0" err="1" smtClean="0"/>
              <a:t>keilmuan</a:t>
            </a:r>
            <a:r>
              <a:rPr lang="en-US" sz="2000" dirty="0" smtClean="0"/>
              <a:t>.</a:t>
            </a:r>
            <a:endParaRPr lang="id-ID"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0"/>
            <a:ext cx="8715436" cy="1071546"/>
          </a:xfrm>
        </p:spPr>
        <p:style>
          <a:lnRef idx="1">
            <a:schemeClr val="accent5"/>
          </a:lnRef>
          <a:fillRef idx="2">
            <a:schemeClr val="accent5"/>
          </a:fillRef>
          <a:effectRef idx="1">
            <a:schemeClr val="accent5"/>
          </a:effectRef>
          <a:fontRef idx="minor">
            <a:schemeClr val="dk1"/>
          </a:fontRef>
        </p:style>
        <p:txBody>
          <a:bodyPr>
            <a:noAutofit/>
          </a:bodyPr>
          <a:lstStyle/>
          <a:p>
            <a:r>
              <a:rPr lang="id-ID" b="1" dirty="0" smtClean="0">
                <a:solidFill>
                  <a:srgbClr val="FF0000"/>
                </a:solidFill>
              </a:rPr>
              <a:t/>
            </a:r>
            <a:br>
              <a:rPr lang="id-ID" b="1" dirty="0" smtClean="0">
                <a:solidFill>
                  <a:srgbClr val="FF0000"/>
                </a:solidFill>
              </a:rPr>
            </a:br>
            <a:r>
              <a:rPr lang="id-ID" b="1" dirty="0" smtClean="0">
                <a:solidFill>
                  <a:srgbClr val="FF0000"/>
                </a:solidFill>
              </a:rPr>
              <a:t>Tugas  kelompok terdiri dari 4 orang</a:t>
            </a:r>
            <a:br>
              <a:rPr lang="id-ID" b="1" dirty="0" smtClean="0">
                <a:solidFill>
                  <a:srgbClr val="FF0000"/>
                </a:solidFill>
              </a:rPr>
            </a:br>
            <a:endParaRPr lang="id-ID" b="1" dirty="0">
              <a:solidFill>
                <a:srgbClr val="FF0000"/>
              </a:solidFill>
            </a:endParaRPr>
          </a:p>
        </p:txBody>
      </p:sp>
      <p:sp>
        <p:nvSpPr>
          <p:cNvPr id="3" name="Content Placeholder 2"/>
          <p:cNvSpPr>
            <a:spLocks noGrp="1"/>
          </p:cNvSpPr>
          <p:nvPr>
            <p:ph idx="1"/>
          </p:nvPr>
        </p:nvSpPr>
        <p:spPr>
          <a:xfrm>
            <a:off x="214282" y="1000108"/>
            <a:ext cx="8715436" cy="5643602"/>
          </a:xfrm>
        </p:spPr>
        <p:style>
          <a:lnRef idx="1">
            <a:schemeClr val="accent5"/>
          </a:lnRef>
          <a:fillRef idx="2">
            <a:schemeClr val="accent5"/>
          </a:fillRef>
          <a:effectRef idx="1">
            <a:schemeClr val="accent5"/>
          </a:effectRef>
          <a:fontRef idx="minor">
            <a:schemeClr val="dk1"/>
          </a:fontRef>
        </p:style>
        <p:txBody>
          <a:bodyPr>
            <a:normAutofit/>
          </a:bodyPr>
          <a:lstStyle/>
          <a:p>
            <a:pPr>
              <a:buNone/>
            </a:pPr>
            <a:r>
              <a:rPr lang="id-ID" sz="3600" dirty="0" smtClean="0"/>
              <a:t>Lihat di buku teks PPKn X1, dan Buku UUD 1945 di halaman 3</a:t>
            </a:r>
            <a:endParaRPr lang="id-ID" dirty="0" smtClean="0"/>
          </a:p>
          <a:p>
            <a:pPr>
              <a:buNone/>
            </a:pPr>
            <a:r>
              <a:rPr lang="id-ID" dirty="0" smtClean="0"/>
              <a:t>1.Jelaskan pelanggaran HAM apa-apa saja yang di langgar dalam kasus tersebut, sesuai dengan pasal dalam UUD 1945.</a:t>
            </a:r>
          </a:p>
          <a:p>
            <a:pPr>
              <a:buNone/>
            </a:pPr>
            <a:r>
              <a:rPr lang="id-ID" dirty="0" smtClean="0"/>
              <a:t>2.Berikan  solusi/ perlindungan  supaya  kasus Mesuji ini tidak terulang kembali.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3">
            <a:schemeClr val="accent6"/>
          </a:fillRef>
          <a:effectRef idx="2">
            <a:schemeClr val="accent6"/>
          </a:effectRef>
          <a:fontRef idx="minor">
            <a:schemeClr val="lt1"/>
          </a:fontRef>
        </p:style>
        <p:txBody>
          <a:bodyPr>
            <a:normAutofit fontScale="90000"/>
          </a:bodyPr>
          <a:lstStyle/>
          <a:p>
            <a:r>
              <a:rPr lang="id-ID" dirty="0" smtClean="0"/>
              <a:t>Pasal-pasal yang di langgar di UUD 1945 adalah</a:t>
            </a:r>
            <a:endParaRPr lang="id-ID" dirty="0"/>
          </a:p>
        </p:txBody>
      </p:sp>
      <p:sp>
        <p:nvSpPr>
          <p:cNvPr id="3" name="Content Placeholder 2"/>
          <p:cNvSpPr>
            <a:spLocks noGrp="1"/>
          </p:cNvSpPr>
          <p:nvPr>
            <p:ph idx="1"/>
          </p:nvPr>
        </p:nvSpPr>
        <p:spPr>
          <a:xfrm>
            <a:off x="142844" y="1500198"/>
            <a:ext cx="8858312" cy="5500702"/>
          </a:xfrm>
        </p:spPr>
        <p:style>
          <a:lnRef idx="1">
            <a:schemeClr val="accent5"/>
          </a:lnRef>
          <a:fillRef idx="2">
            <a:schemeClr val="accent5"/>
          </a:fillRef>
          <a:effectRef idx="1">
            <a:schemeClr val="accent5"/>
          </a:effectRef>
          <a:fontRef idx="minor">
            <a:schemeClr val="dk1"/>
          </a:fontRef>
        </p:style>
        <p:txBody>
          <a:bodyPr>
            <a:normAutofit fontScale="92500"/>
          </a:bodyPr>
          <a:lstStyle/>
          <a:p>
            <a:pPr>
              <a:buNone/>
            </a:pPr>
            <a:r>
              <a:rPr lang="id-ID" b="1" dirty="0" smtClean="0">
                <a:solidFill>
                  <a:srgbClr val="FF0000"/>
                </a:solidFill>
              </a:rPr>
              <a:t>1.pasal 28 J</a:t>
            </a:r>
            <a:r>
              <a:rPr lang="id-ID" dirty="0" smtClean="0"/>
              <a:t>: Setiap orang berhak menghormati Hak asasi orang lain dalam tertib kehidupan masyarakat berbangsa dan bernegara</a:t>
            </a:r>
            <a:endParaRPr lang="id-ID" b="1" dirty="0" smtClean="0">
              <a:solidFill>
                <a:srgbClr val="FF0000"/>
              </a:solidFill>
            </a:endParaRPr>
          </a:p>
          <a:p>
            <a:pPr>
              <a:buNone/>
            </a:pPr>
            <a:r>
              <a:rPr lang="id-ID" b="1" dirty="0" smtClean="0">
                <a:solidFill>
                  <a:srgbClr val="FF0000"/>
                </a:solidFill>
              </a:rPr>
              <a:t>2.Pasal 28</a:t>
            </a:r>
            <a:r>
              <a:rPr lang="id-ID" dirty="0" smtClean="0">
                <a:solidFill>
                  <a:srgbClr val="00B050"/>
                </a:solidFill>
              </a:rPr>
              <a:t>: Kemerdekaan </a:t>
            </a:r>
            <a:r>
              <a:rPr lang="id-ID" dirty="0" smtClean="0"/>
              <a:t>berserikat dan berkumpul mengeluarkan pikiran dengan lisan dan tulisan dan sebagainya di tetapksn dengan undang-undang.</a:t>
            </a:r>
          </a:p>
          <a:p>
            <a:pPr>
              <a:buNone/>
            </a:pPr>
            <a:r>
              <a:rPr lang="id-ID" b="1" dirty="0" smtClean="0">
                <a:solidFill>
                  <a:srgbClr val="FF0000"/>
                </a:solidFill>
              </a:rPr>
              <a:t>3. pasal 28E ayat 3 </a:t>
            </a:r>
            <a:r>
              <a:rPr lang="id-ID" dirty="0" smtClean="0"/>
              <a:t>Hak mengeluarkan pendapat,berkumpul dan berserikat. </a:t>
            </a:r>
          </a:p>
          <a:p>
            <a:pPr>
              <a:buNone/>
            </a:pPr>
            <a:r>
              <a:rPr lang="id-ID" b="1" dirty="0" smtClean="0">
                <a:solidFill>
                  <a:srgbClr val="FF0000"/>
                </a:solidFill>
              </a:rPr>
              <a:t>4</a:t>
            </a:r>
            <a:r>
              <a:rPr lang="id-ID" dirty="0" smtClean="0"/>
              <a:t>.</a:t>
            </a:r>
            <a:r>
              <a:rPr lang="id-ID" b="1" dirty="0" smtClean="0">
                <a:solidFill>
                  <a:srgbClr val="FF0000"/>
                </a:solidFill>
              </a:rPr>
              <a:t>Pasal 28A</a:t>
            </a:r>
            <a:r>
              <a:rPr lang="id-ID" dirty="0" smtClean="0"/>
              <a:t>: Setiap orang berhak untuk hidup serta berhak  mempertahankan hidup dan kehidupannya</a:t>
            </a:r>
            <a:br>
              <a:rPr lang="id-ID" dirty="0" smtClean="0"/>
            </a:br>
            <a:endParaRPr lang="id-ID"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6"/>
          </a:fillRef>
          <a:effectRef idx="1">
            <a:schemeClr val="accent6"/>
          </a:effectRef>
          <a:fontRef idx="minor">
            <a:schemeClr val="lt1"/>
          </a:fontRef>
        </p:style>
        <p:txBody>
          <a:bodyPr/>
          <a:lstStyle/>
          <a:p>
            <a:r>
              <a:rPr lang="id-ID" dirty="0" smtClean="0"/>
              <a:t>Lanjutannya</a:t>
            </a:r>
            <a:endParaRPr lang="id-ID" dirty="0"/>
          </a:p>
        </p:txBody>
      </p:sp>
      <p:sp>
        <p:nvSpPr>
          <p:cNvPr id="3" name="Content Placeholder 2"/>
          <p:cNvSpPr>
            <a:spLocks noGrp="1"/>
          </p:cNvSpPr>
          <p:nvPr>
            <p:ph idx="1"/>
          </p:nvPr>
        </p:nvSpPr>
        <p:spPr>
          <a:xfrm>
            <a:off x="457200" y="1600200"/>
            <a:ext cx="8543956" cy="5043510"/>
          </a:xfrm>
        </p:spPr>
        <p:style>
          <a:lnRef idx="1">
            <a:schemeClr val="accent5"/>
          </a:lnRef>
          <a:fillRef idx="2">
            <a:schemeClr val="accent5"/>
          </a:fillRef>
          <a:effectRef idx="1">
            <a:schemeClr val="accent5"/>
          </a:effectRef>
          <a:fontRef idx="minor">
            <a:schemeClr val="dk1"/>
          </a:fontRef>
        </p:style>
        <p:txBody>
          <a:bodyPr>
            <a:normAutofit fontScale="92500"/>
          </a:bodyPr>
          <a:lstStyle/>
          <a:p>
            <a:pPr>
              <a:buNone/>
            </a:pPr>
            <a:r>
              <a:rPr lang="id-ID" b="1" dirty="0" smtClean="0">
                <a:solidFill>
                  <a:srgbClr val="FF0000"/>
                </a:solidFill>
              </a:rPr>
              <a:t>6.Pasal 27 ayat 2</a:t>
            </a:r>
            <a:r>
              <a:rPr lang="id-ID" dirty="0" smtClean="0"/>
              <a:t>: Hak atas pekerjaan dan penghidupan yang layak bagi kemanusian</a:t>
            </a:r>
          </a:p>
          <a:p>
            <a:pPr>
              <a:buNone/>
            </a:pPr>
            <a:r>
              <a:rPr lang="id-ID" b="1" dirty="0" smtClean="0">
                <a:solidFill>
                  <a:srgbClr val="FF0000"/>
                </a:solidFill>
              </a:rPr>
              <a:t>6. Pasal 34 ayat 1</a:t>
            </a:r>
            <a:r>
              <a:rPr lang="id-ID" dirty="0" smtClean="0"/>
              <a:t>: Hak fakir miskin dan anak terlantar di pelihara oleh negara.</a:t>
            </a:r>
          </a:p>
          <a:p>
            <a:pPr>
              <a:buNone/>
            </a:pPr>
            <a:r>
              <a:rPr lang="id-ID" b="1" dirty="0" smtClean="0">
                <a:solidFill>
                  <a:srgbClr val="FF0000"/>
                </a:solidFill>
              </a:rPr>
              <a:t>7.Pasal 28 G: </a:t>
            </a:r>
            <a:r>
              <a:rPr lang="id-ID" dirty="0" smtClean="0"/>
              <a:t>Setiap orang berhak atas perlindungan diri pribadi, keluarga kehormatan, martabat dan harta benda yang di bawah kekuasaannya  serta berhak atas rasa aman dan perlindungan dari ancaman ketakutan  untuk berbuat atau tidak berbuat sesuatu yang merupakan hak asasi</a:t>
            </a:r>
            <a:endParaRPr lang="id-ID"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Lanjutannya</a:t>
            </a:r>
            <a:endParaRPr lang="en-US" dirty="0"/>
          </a:p>
        </p:txBody>
      </p:sp>
      <p:sp>
        <p:nvSpPr>
          <p:cNvPr id="3" name="Content Placeholder 2"/>
          <p:cNvSpPr>
            <a:spLocks noGrp="1"/>
          </p:cNvSpPr>
          <p:nvPr>
            <p:ph idx="1"/>
          </p:nvPr>
        </p:nvSpPr>
        <p:spPr/>
        <p:style>
          <a:lnRef idx="1">
            <a:schemeClr val="accent5"/>
          </a:lnRef>
          <a:fillRef idx="2">
            <a:schemeClr val="accent5"/>
          </a:fillRef>
          <a:effectRef idx="1">
            <a:schemeClr val="accent5"/>
          </a:effectRef>
          <a:fontRef idx="minor">
            <a:schemeClr val="dk1"/>
          </a:fontRef>
        </p:style>
        <p:txBody>
          <a:bodyPr>
            <a:normAutofit fontScale="92500" lnSpcReduction="10000"/>
          </a:bodyPr>
          <a:lstStyle/>
          <a:p>
            <a:r>
              <a:rPr lang="id-ID" b="1" dirty="0" smtClean="0">
                <a:solidFill>
                  <a:srgbClr val="FF0000"/>
                </a:solidFill>
              </a:rPr>
              <a:t>Pasal 27 ayat 1</a:t>
            </a:r>
            <a:r>
              <a:rPr lang="id-ID" dirty="0" smtClean="0">
                <a:solidFill>
                  <a:srgbClr val="FF0000"/>
                </a:solidFill>
              </a:rPr>
              <a:t>: s</a:t>
            </a:r>
            <a:r>
              <a:rPr lang="id-ID" dirty="0" smtClean="0">
                <a:solidFill>
                  <a:srgbClr val="00B050"/>
                </a:solidFill>
              </a:rPr>
              <a:t>egala</a:t>
            </a:r>
            <a:r>
              <a:rPr lang="id-ID" dirty="0" smtClean="0">
                <a:solidFill>
                  <a:srgbClr val="FF0000"/>
                </a:solidFill>
              </a:rPr>
              <a:t> warga negara bersamaan kedudukannya di dalam hukum dan pemerintahan</a:t>
            </a:r>
            <a:br>
              <a:rPr lang="id-ID" dirty="0" smtClean="0">
                <a:solidFill>
                  <a:srgbClr val="FF0000"/>
                </a:solidFill>
              </a:rPr>
            </a:br>
            <a:r>
              <a:rPr lang="id-ID" dirty="0" smtClean="0">
                <a:solidFill>
                  <a:srgbClr val="FF0000"/>
                </a:solidFill>
              </a:rPr>
              <a:t>dan wajib menjunjung  hukum  dan pemerintahan itu dengan tidak ada kecualinya.   </a:t>
            </a:r>
            <a:br>
              <a:rPr lang="id-ID" dirty="0" smtClean="0">
                <a:solidFill>
                  <a:srgbClr val="FF0000"/>
                </a:solidFill>
              </a:rPr>
            </a:br>
            <a:r>
              <a:rPr lang="id-ID" dirty="0" smtClean="0">
                <a:solidFill>
                  <a:srgbClr val="FF0000"/>
                </a:solidFill>
              </a:rPr>
              <a:t/>
            </a:r>
            <a:br>
              <a:rPr lang="id-ID" dirty="0" smtClean="0">
                <a:solidFill>
                  <a:srgbClr val="FF0000"/>
                </a:solidFill>
              </a:rPr>
            </a:br>
            <a:r>
              <a:rPr lang="id-ID" b="1" dirty="0" smtClean="0">
                <a:solidFill>
                  <a:srgbClr val="FF0000"/>
                </a:solidFill>
              </a:rPr>
              <a:t> 29 ayat 2</a:t>
            </a:r>
            <a:r>
              <a:rPr lang="id-ID" dirty="0" smtClean="0"/>
              <a:t>: Negara menjamin kemerdekaan  tiap-tiap penduduk  untuk memeluk agamanya  masing-masing  dan untuk beribadat  menurut agamanya dan kepercayaannya itu.</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r>
              <a:rPr lang="en-US" dirty="0" smtClean="0"/>
              <a:t>PR TUGAS KELOMPOK </a:t>
            </a:r>
            <a:endParaRPr lang="en-US" dirty="0"/>
          </a:p>
        </p:txBody>
      </p:sp>
      <p:sp>
        <p:nvSpPr>
          <p:cNvPr id="3" name="Content Placeholder 2"/>
          <p:cNvSpPr>
            <a:spLocks noGrp="1"/>
          </p:cNvSpPr>
          <p:nvPr>
            <p:ph idx="1"/>
          </p:nvPr>
        </p:nvSpPr>
        <p:spPr/>
        <p:style>
          <a:lnRef idx="1">
            <a:schemeClr val="accent5"/>
          </a:lnRef>
          <a:fillRef idx="2">
            <a:schemeClr val="accent5"/>
          </a:fillRef>
          <a:effectRef idx="1">
            <a:schemeClr val="accent5"/>
          </a:effectRef>
          <a:fontRef idx="minor">
            <a:schemeClr val="dk1"/>
          </a:fontRef>
        </p:style>
        <p:txBody>
          <a:bodyPr/>
          <a:lstStyle/>
          <a:p>
            <a:r>
              <a:rPr lang="en-US" dirty="0" err="1" smtClean="0"/>
              <a:t>Cari</a:t>
            </a:r>
            <a:r>
              <a:rPr lang="en-US" dirty="0" smtClean="0"/>
              <a:t> </a:t>
            </a:r>
            <a:r>
              <a:rPr lang="en-US" dirty="0" err="1" smtClean="0"/>
              <a:t>di</a:t>
            </a:r>
            <a:r>
              <a:rPr lang="en-US" dirty="0" smtClean="0"/>
              <a:t> internet UU No 39 </a:t>
            </a:r>
            <a:r>
              <a:rPr lang="en-US" dirty="0" err="1" smtClean="0"/>
              <a:t>tahun</a:t>
            </a:r>
            <a:r>
              <a:rPr lang="en-US" dirty="0" smtClean="0"/>
              <a:t> 1999</a:t>
            </a:r>
          </a:p>
          <a:p>
            <a:r>
              <a:rPr lang="en-US" dirty="0" smtClean="0"/>
              <a:t>Dari  UU </a:t>
            </a:r>
            <a:r>
              <a:rPr lang="en-US" dirty="0" err="1" smtClean="0"/>
              <a:t>tersebut</a:t>
            </a:r>
            <a:r>
              <a:rPr lang="en-US" dirty="0" smtClean="0"/>
              <a:t> </a:t>
            </a:r>
            <a:r>
              <a:rPr lang="en-US" dirty="0" err="1" smtClean="0"/>
              <a:t>cari</a:t>
            </a:r>
            <a:r>
              <a:rPr lang="en-US" dirty="0" smtClean="0"/>
              <a:t> 5 </a:t>
            </a:r>
            <a:r>
              <a:rPr lang="en-US" dirty="0" err="1" smtClean="0"/>
              <a:t>kasus</a:t>
            </a:r>
            <a:r>
              <a:rPr lang="en-US" dirty="0" smtClean="0"/>
              <a:t> yang </a:t>
            </a:r>
            <a:r>
              <a:rPr lang="en-US" dirty="0" err="1" smtClean="0"/>
              <a:t>di</a:t>
            </a:r>
            <a:r>
              <a:rPr lang="en-US" dirty="0" smtClean="0"/>
              <a:t> </a:t>
            </a:r>
            <a:r>
              <a:rPr lang="en-US" dirty="0" err="1" smtClean="0"/>
              <a:t>langgar</a:t>
            </a:r>
            <a:r>
              <a:rPr lang="en-US" dirty="0" smtClean="0"/>
              <a:t> </a:t>
            </a:r>
            <a:r>
              <a:rPr lang="en-US" dirty="0" err="1" smtClean="0"/>
              <a:t>di</a:t>
            </a:r>
            <a:r>
              <a:rPr lang="en-US" dirty="0" smtClean="0"/>
              <a:t> </a:t>
            </a:r>
            <a:r>
              <a:rPr lang="en-US" dirty="0" err="1" smtClean="0"/>
              <a:t>masyarakat</a:t>
            </a:r>
            <a:r>
              <a:rPr lang="en-US" dirty="0" smtClean="0"/>
              <a:t> </a:t>
            </a:r>
            <a:r>
              <a:rPr lang="en-US" dirty="0" err="1" smtClean="0"/>
              <a:t>dalam</a:t>
            </a:r>
            <a:r>
              <a:rPr lang="en-US" dirty="0" smtClean="0"/>
              <a:t> </a:t>
            </a:r>
            <a:r>
              <a:rPr lang="en-US" dirty="0" err="1" smtClean="0"/>
              <a:t>bentuk</a:t>
            </a:r>
            <a:r>
              <a:rPr lang="en-US" dirty="0" smtClean="0"/>
              <a:t> </a:t>
            </a:r>
            <a:r>
              <a:rPr lang="en-US" dirty="0" err="1" smtClean="0"/>
              <a:t>Kliping</a:t>
            </a:r>
            <a:r>
              <a:rPr lang="en-US" dirty="0" smtClean="0"/>
              <a:t>, </a:t>
            </a:r>
            <a:r>
              <a:rPr lang="en-US" dirty="0" err="1" smtClean="0"/>
              <a:t>kemudian</a:t>
            </a:r>
            <a:r>
              <a:rPr lang="en-US" dirty="0" smtClean="0"/>
              <a:t> </a:t>
            </a:r>
            <a:r>
              <a:rPr lang="en-US" dirty="0" err="1" smtClean="0"/>
              <a:t>berikan</a:t>
            </a:r>
            <a:r>
              <a:rPr lang="en-US" dirty="0" smtClean="0"/>
              <a:t> </a:t>
            </a:r>
            <a:r>
              <a:rPr lang="en-US" dirty="0" err="1" smtClean="0"/>
              <a:t>solusi</a:t>
            </a:r>
            <a:r>
              <a:rPr lang="en-US" dirty="0" smtClean="0"/>
              <a:t>  </a:t>
            </a:r>
            <a:r>
              <a:rPr lang="en-US" dirty="0" err="1" smtClean="0"/>
              <a:t>pelanggaran</a:t>
            </a:r>
            <a:r>
              <a:rPr lang="en-US" dirty="0" smtClean="0"/>
              <a:t> </a:t>
            </a:r>
            <a:r>
              <a:rPr lang="en-US" dirty="0" err="1" smtClean="0"/>
              <a:t>kasus</a:t>
            </a:r>
            <a:r>
              <a:rPr lang="en-US" dirty="0" smtClean="0"/>
              <a:t> </a:t>
            </a:r>
            <a:r>
              <a:rPr lang="en-US" dirty="0" err="1" smtClean="0"/>
              <a:t>tersebut</a:t>
            </a:r>
            <a:r>
              <a:rPr lang="en-US" dirty="0" smtClean="0"/>
              <a:t> </a:t>
            </a:r>
          </a:p>
          <a:p>
            <a:r>
              <a:rPr lang="en-US" dirty="0" err="1" smtClean="0"/>
              <a:t>Presentasikan</a:t>
            </a:r>
            <a:r>
              <a:rPr lang="en-US" dirty="0" smtClean="0"/>
              <a:t> </a:t>
            </a:r>
            <a:r>
              <a:rPr lang="en-US" dirty="0" err="1" smtClean="0"/>
              <a:t>di</a:t>
            </a:r>
            <a:r>
              <a:rPr lang="en-US" dirty="0" smtClean="0"/>
              <a:t> </a:t>
            </a:r>
            <a:r>
              <a:rPr lang="en-US" dirty="0" err="1" smtClean="0"/>
              <a:t>depan</a:t>
            </a:r>
            <a:r>
              <a:rPr lang="en-US" dirty="0" smtClean="0"/>
              <a:t> </a:t>
            </a:r>
            <a:r>
              <a:rPr lang="en-US" dirty="0" err="1" smtClean="0"/>
              <a:t>kelas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normAutofit fontScale="90000"/>
          </a:bodyPr>
          <a:lstStyle/>
          <a:p>
            <a:r>
              <a:rPr lang="id-ID" dirty="0" smtClean="0"/>
              <a:t>Macam-macam HAM yang di lindungi oleh UU No  39 tahun 1999 sbb:</a:t>
            </a:r>
            <a:endParaRPr lang="id-ID" dirty="0"/>
          </a:p>
        </p:txBody>
      </p:sp>
      <p:sp>
        <p:nvSpPr>
          <p:cNvPr id="3" name="Content Placeholder 2"/>
          <p:cNvSpPr>
            <a:spLocks noGrp="1"/>
          </p:cNvSpPr>
          <p:nvPr>
            <p:ph idx="1"/>
          </p:nvPr>
        </p:nvSpPr>
        <p:spPr>
          <a:xfrm>
            <a:off x="142844" y="1357298"/>
            <a:ext cx="8858312" cy="5286412"/>
          </a:xfrm>
        </p:spPr>
        <p:style>
          <a:lnRef idx="1">
            <a:schemeClr val="accent5"/>
          </a:lnRef>
          <a:fillRef idx="2">
            <a:schemeClr val="accent5"/>
          </a:fillRef>
          <a:effectRef idx="1">
            <a:schemeClr val="accent5"/>
          </a:effectRef>
          <a:fontRef idx="minor">
            <a:schemeClr val="dk1"/>
          </a:fontRef>
        </p:style>
        <p:txBody>
          <a:bodyPr>
            <a:normAutofit/>
          </a:bodyPr>
          <a:lstStyle/>
          <a:p>
            <a:r>
              <a:rPr lang="id-ID" dirty="0" smtClean="0"/>
              <a:t>Hak untuk hidup</a:t>
            </a:r>
          </a:p>
          <a:p>
            <a:r>
              <a:rPr lang="id-ID" dirty="0" smtClean="0"/>
              <a:t>Hak untuk berkeluarga  dan menalnjutkan keturunan</a:t>
            </a:r>
          </a:p>
          <a:p>
            <a:r>
              <a:rPr lang="id-ID" dirty="0" smtClean="0"/>
              <a:t>Hak mengembangkan diri</a:t>
            </a:r>
          </a:p>
          <a:p>
            <a:r>
              <a:rPr lang="id-ID" dirty="0" smtClean="0"/>
              <a:t>Hak memperoleh keadilan</a:t>
            </a:r>
          </a:p>
          <a:p>
            <a:r>
              <a:rPr lang="id-ID" dirty="0" smtClean="0"/>
              <a:t>Hak atas kebebasan pribadi</a:t>
            </a:r>
          </a:p>
          <a:p>
            <a:r>
              <a:rPr lang="id-ID" dirty="0" smtClean="0"/>
              <a:t>Hak atas rasa aman</a:t>
            </a:r>
          </a:p>
          <a:p>
            <a:r>
              <a:rPr lang="id-ID" dirty="0" smtClean="0"/>
              <a:t>Hak atas kesejahteraan</a:t>
            </a:r>
          </a:p>
          <a:p>
            <a:r>
              <a:rPr lang="id-ID" dirty="0" smtClean="0"/>
              <a:t>Hak turut serta dalam pemerintahan</a:t>
            </a:r>
            <a:r>
              <a:rPr lang="en-US" smtClean="0"/>
              <a:t>     </a:t>
            </a:r>
            <a:r>
              <a:rPr lang="en-US" smtClean="0">
                <a:solidFill>
                  <a:srgbClr val="FF0000"/>
                </a:solidFill>
              </a:rPr>
              <a:t>X1G  X1H</a:t>
            </a:r>
            <a:endParaRPr lang="en-US" dirty="0" smtClean="0">
              <a:solidFill>
                <a:srgbClr val="FF0000"/>
              </a:solidFill>
            </a:endParaRPr>
          </a:p>
          <a:p>
            <a:endParaRPr lang="id-ID" dirty="0" smtClean="0"/>
          </a:p>
          <a:p>
            <a:endParaRPr lang="id-ID"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lstStyle/>
          <a:p>
            <a:r>
              <a:rPr lang="id-ID" dirty="0" smtClean="0"/>
              <a:t>Lanjutannya </a:t>
            </a:r>
            <a:endParaRPr lang="id-ID" dirty="0"/>
          </a:p>
        </p:txBody>
      </p:sp>
      <p:sp>
        <p:nvSpPr>
          <p:cNvPr id="3" name="Content Placeholder 2"/>
          <p:cNvSpPr>
            <a:spLocks noGrp="1"/>
          </p:cNvSpPr>
          <p:nvPr>
            <p:ph idx="1"/>
          </p:nvPr>
        </p:nvSpPr>
        <p:spPr>
          <a:xfrm>
            <a:off x="142844" y="1600200"/>
            <a:ext cx="8786874" cy="5043510"/>
          </a:xfrm>
        </p:spPr>
        <p:style>
          <a:lnRef idx="1">
            <a:schemeClr val="accent5"/>
          </a:lnRef>
          <a:fillRef idx="2">
            <a:schemeClr val="accent5"/>
          </a:fillRef>
          <a:effectRef idx="1">
            <a:schemeClr val="accent5"/>
          </a:effectRef>
          <a:fontRef idx="minor">
            <a:schemeClr val="dk1"/>
          </a:fontRef>
        </p:style>
        <p:txBody>
          <a:bodyPr/>
          <a:lstStyle/>
          <a:p>
            <a:r>
              <a:rPr lang="id-ID" dirty="0" smtClean="0"/>
              <a:t>Hak wanita</a:t>
            </a:r>
          </a:p>
          <a:p>
            <a:r>
              <a:rPr lang="id-ID" dirty="0" smtClean="0"/>
              <a:t>Hak anak</a:t>
            </a:r>
            <a:endParaRPr lang="en-US" dirty="0" smtClean="0"/>
          </a:p>
          <a:p>
            <a:endParaRPr lang="en-US" dirty="0" smtClean="0"/>
          </a:p>
          <a:p>
            <a:r>
              <a:rPr lang="en-US" dirty="0" smtClean="0">
                <a:solidFill>
                  <a:srgbClr val="FF0000"/>
                </a:solidFill>
              </a:rPr>
              <a:t>X1 E</a:t>
            </a:r>
            <a:endParaRPr lang="id-ID" dirty="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5"/>
          </a:fillRef>
          <a:effectRef idx="1">
            <a:schemeClr val="accent5"/>
          </a:effectRef>
          <a:fontRef idx="minor">
            <a:schemeClr val="lt1"/>
          </a:fontRef>
        </p:style>
        <p:txBody>
          <a:bodyPr>
            <a:normAutofit fontScale="90000"/>
          </a:bodyPr>
          <a:lstStyle/>
          <a:p>
            <a:r>
              <a:rPr lang="id-ID" dirty="0" smtClean="0"/>
              <a:t>PENGOLONGAN HAM SECARA UMUM</a:t>
            </a:r>
            <a:endParaRPr lang="id-ID" dirty="0"/>
          </a:p>
        </p:txBody>
      </p:sp>
      <p:sp>
        <p:nvSpPr>
          <p:cNvPr id="3" name="Content Placeholder 2"/>
          <p:cNvSpPr>
            <a:spLocks noGrp="1"/>
          </p:cNvSpPr>
          <p:nvPr>
            <p:ph idx="1"/>
          </p:nvPr>
        </p:nvSpPr>
        <p:spPr>
          <a:xfrm>
            <a:off x="142844" y="1214422"/>
            <a:ext cx="8786874" cy="5429288"/>
          </a:xfrm>
        </p:spPr>
        <p:style>
          <a:lnRef idx="1">
            <a:schemeClr val="accent5"/>
          </a:lnRef>
          <a:fillRef idx="2">
            <a:schemeClr val="accent5"/>
          </a:fillRef>
          <a:effectRef idx="1">
            <a:schemeClr val="accent5"/>
          </a:effectRef>
          <a:fontRef idx="minor">
            <a:schemeClr val="dk1"/>
          </a:fontRef>
        </p:style>
        <p:txBody>
          <a:bodyPr>
            <a:normAutofit fontScale="92500" lnSpcReduction="20000"/>
          </a:bodyPr>
          <a:lstStyle/>
          <a:p>
            <a:r>
              <a:rPr lang="id-ID" dirty="0" smtClean="0"/>
              <a:t>Hak asasi pribadi: kebebasan menyatakan pendapat, memeluk agama,kebebasan bergerak.</a:t>
            </a:r>
          </a:p>
          <a:p>
            <a:r>
              <a:rPr lang="id-ID" dirty="0" smtClean="0"/>
              <a:t>Hak asasi ekonomi: hak untuk memiliki,membeli dan menjual serta memamfaatkan sesuatup</a:t>
            </a:r>
          </a:p>
          <a:p>
            <a:r>
              <a:rPr lang="id-ID" dirty="0" smtClean="0"/>
              <a:t>Hak asasi Politik:hak ikut serta dalam pemerintahan, hak di pilih dan memilih dalam pemilu, hak untuk mendirikan parpol.</a:t>
            </a:r>
          </a:p>
          <a:p>
            <a:r>
              <a:rPr lang="id-ID" dirty="0" smtClean="0"/>
              <a:t>Hak asasi untuk mendapatkan  perlakuan yang sama  dalam hukum dan pemerintahan.</a:t>
            </a:r>
          </a:p>
          <a:p>
            <a:r>
              <a:rPr lang="id-ID" dirty="0" smtClean="0"/>
              <a:t>Hak asasi untuk mendapatkan perlakuan  tata cara peradilan  dan perlindungan misal: peraturan dalam halpenahanan,penangkapan,pengeledahan,peradilan</a:t>
            </a:r>
            <a:endParaRPr lang="en-US" dirty="0" smtClean="0"/>
          </a:p>
          <a:p>
            <a:r>
              <a:rPr lang="en-US" dirty="0" smtClean="0"/>
              <a:t>Ham </a:t>
            </a:r>
            <a:r>
              <a:rPr lang="en-US" dirty="0" err="1" smtClean="0"/>
              <a:t>sosial-Budaya</a:t>
            </a:r>
            <a:r>
              <a:rPr lang="id-ID" dirty="0" smtClean="0"/>
              <a:t> </a:t>
            </a:r>
            <a:endParaRPr lang="id-ID"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normAutofit fontScale="90000"/>
          </a:bodyPr>
          <a:lstStyle/>
          <a:p>
            <a:r>
              <a:rPr lang="id-ID" b="1" dirty="0" smtClean="0">
                <a:solidFill>
                  <a:srgbClr val="FF0000"/>
                </a:solidFill>
              </a:rPr>
              <a:t>Ciri-ciri khusus HAM di bandingkan dengan hak yang lain adalah</a:t>
            </a:r>
            <a:endParaRPr lang="id-ID" b="1" dirty="0">
              <a:solidFill>
                <a:srgbClr val="FF0000"/>
              </a:solidFill>
            </a:endParaRPr>
          </a:p>
        </p:txBody>
      </p:sp>
      <p:sp>
        <p:nvSpPr>
          <p:cNvPr id="3" name="Content Placeholder 2"/>
          <p:cNvSpPr>
            <a:spLocks noGrp="1"/>
          </p:cNvSpPr>
          <p:nvPr>
            <p:ph idx="1"/>
          </p:nvPr>
        </p:nvSpPr>
        <p:spPr>
          <a:xfrm>
            <a:off x="179512" y="1600200"/>
            <a:ext cx="8784976" cy="5043510"/>
          </a:xfrm>
        </p:spPr>
        <p:style>
          <a:lnRef idx="1">
            <a:schemeClr val="accent5"/>
          </a:lnRef>
          <a:fillRef idx="2">
            <a:schemeClr val="accent5"/>
          </a:fillRef>
          <a:effectRef idx="1">
            <a:schemeClr val="accent5"/>
          </a:effectRef>
          <a:fontRef idx="minor">
            <a:schemeClr val="dk1"/>
          </a:fontRef>
        </p:style>
        <p:txBody>
          <a:bodyPr>
            <a:normAutofit lnSpcReduction="10000"/>
          </a:bodyPr>
          <a:lstStyle/>
          <a:p>
            <a:endParaRPr lang="id-ID" sz="2800" dirty="0" smtClean="0"/>
          </a:p>
          <a:p>
            <a:r>
              <a:rPr lang="en-US" sz="2800" b="1" dirty="0" err="1" smtClean="0">
                <a:solidFill>
                  <a:schemeClr val="tx1"/>
                </a:solidFill>
              </a:rPr>
              <a:t>Permanen</a:t>
            </a:r>
            <a:r>
              <a:rPr lang="en-US" sz="2800" b="1" dirty="0" smtClean="0">
                <a:solidFill>
                  <a:schemeClr val="tx1"/>
                </a:solidFill>
              </a:rPr>
              <a:t> </a:t>
            </a:r>
            <a:r>
              <a:rPr lang="en-US" sz="2800" b="1" dirty="0" err="1" smtClean="0">
                <a:solidFill>
                  <a:schemeClr val="tx1"/>
                </a:solidFill>
              </a:rPr>
              <a:t>atau</a:t>
            </a:r>
            <a:r>
              <a:rPr lang="en-US" sz="2800" b="1" dirty="0" smtClean="0">
                <a:solidFill>
                  <a:schemeClr val="tx1"/>
                </a:solidFill>
              </a:rPr>
              <a:t> </a:t>
            </a:r>
            <a:r>
              <a:rPr lang="en-US" sz="2800" b="1" dirty="0" err="1" smtClean="0">
                <a:solidFill>
                  <a:schemeClr val="tx1"/>
                </a:solidFill>
              </a:rPr>
              <a:t>kekal</a:t>
            </a:r>
            <a:r>
              <a:rPr lang="en-US" sz="2800" dirty="0" smtClean="0">
                <a:solidFill>
                  <a:schemeClr val="tx1"/>
                </a:solidFill>
              </a:rPr>
              <a:t>: </a:t>
            </a:r>
            <a:r>
              <a:rPr lang="id-ID" sz="2800" dirty="0" smtClean="0">
                <a:solidFill>
                  <a:schemeClr val="tx1"/>
                </a:solidFill>
              </a:rPr>
              <a:t>Tidak dapat di cabut, artinya HAM tidak dapa</a:t>
            </a:r>
            <a:r>
              <a:rPr lang="en-US" sz="2800" dirty="0" smtClean="0">
                <a:solidFill>
                  <a:schemeClr val="tx1"/>
                </a:solidFill>
              </a:rPr>
              <a:t>t </a:t>
            </a:r>
            <a:r>
              <a:rPr lang="en-US" sz="2800" dirty="0" err="1" smtClean="0">
                <a:solidFill>
                  <a:schemeClr val="tx1"/>
                </a:solidFill>
              </a:rPr>
              <a:t>di</a:t>
            </a:r>
            <a:r>
              <a:rPr lang="en-US" sz="2800" dirty="0" smtClean="0">
                <a:solidFill>
                  <a:schemeClr val="tx1"/>
                </a:solidFill>
              </a:rPr>
              <a:t> </a:t>
            </a:r>
            <a:r>
              <a:rPr lang="en-US" sz="2800" dirty="0" err="1" smtClean="0">
                <a:solidFill>
                  <a:schemeClr val="tx1"/>
                </a:solidFill>
              </a:rPr>
              <a:t>pindah</a:t>
            </a:r>
            <a:r>
              <a:rPr lang="en-US" sz="2800" dirty="0" smtClean="0">
                <a:solidFill>
                  <a:schemeClr val="tx1"/>
                </a:solidFill>
              </a:rPr>
              <a:t> </a:t>
            </a:r>
            <a:r>
              <a:rPr lang="en-US" sz="2800" dirty="0" err="1" smtClean="0">
                <a:solidFill>
                  <a:schemeClr val="tx1"/>
                </a:solidFill>
              </a:rPr>
              <a:t>tangankan</a:t>
            </a:r>
            <a:r>
              <a:rPr lang="en-US" sz="2800" dirty="0" smtClean="0">
                <a:solidFill>
                  <a:schemeClr val="tx1"/>
                </a:solidFill>
              </a:rPr>
              <a:t>  </a:t>
            </a:r>
            <a:r>
              <a:rPr lang="en-US" sz="2800" dirty="0" err="1" smtClean="0">
                <a:solidFill>
                  <a:schemeClr val="tx1"/>
                </a:solidFill>
              </a:rPr>
              <a:t>oleh</a:t>
            </a:r>
            <a:r>
              <a:rPr lang="en-US" sz="2800" dirty="0" smtClean="0">
                <a:solidFill>
                  <a:schemeClr val="tx1"/>
                </a:solidFill>
              </a:rPr>
              <a:t> </a:t>
            </a:r>
            <a:r>
              <a:rPr lang="en-US" sz="2800" dirty="0" err="1" smtClean="0">
                <a:solidFill>
                  <a:schemeClr val="tx1"/>
                </a:solidFill>
              </a:rPr>
              <a:t>kekuatan</a:t>
            </a:r>
            <a:r>
              <a:rPr lang="en-US" sz="2800" dirty="0" smtClean="0">
                <a:solidFill>
                  <a:schemeClr val="tx1"/>
                </a:solidFill>
              </a:rPr>
              <a:t> lain</a:t>
            </a:r>
            <a:endParaRPr lang="id-ID" sz="2800" dirty="0" smtClean="0">
              <a:solidFill>
                <a:schemeClr val="tx1"/>
              </a:solidFill>
            </a:endParaRPr>
          </a:p>
          <a:p>
            <a:r>
              <a:rPr lang="en-US" sz="2800" b="1" dirty="0" err="1" smtClean="0">
                <a:solidFill>
                  <a:schemeClr val="tx1"/>
                </a:solidFill>
              </a:rPr>
              <a:t>Utuh</a:t>
            </a:r>
            <a:r>
              <a:rPr lang="en-US" sz="2800" b="1" dirty="0" smtClean="0">
                <a:solidFill>
                  <a:schemeClr val="tx1"/>
                </a:solidFill>
              </a:rPr>
              <a:t>:</a:t>
            </a:r>
            <a:r>
              <a:rPr lang="en-US" sz="2800" dirty="0" smtClean="0">
                <a:solidFill>
                  <a:schemeClr val="tx1"/>
                </a:solidFill>
              </a:rPr>
              <a:t> </a:t>
            </a:r>
            <a:r>
              <a:rPr lang="id-ID" sz="2800" dirty="0" smtClean="0">
                <a:solidFill>
                  <a:schemeClr val="tx1"/>
                </a:solidFill>
              </a:rPr>
              <a:t>Tidak dapat di bagi, artinya semua orang berhak</a:t>
            </a:r>
            <a:br>
              <a:rPr lang="id-ID" sz="2800" dirty="0" smtClean="0">
                <a:solidFill>
                  <a:schemeClr val="tx1"/>
                </a:solidFill>
              </a:rPr>
            </a:br>
            <a:r>
              <a:rPr lang="id-ID" sz="2800" dirty="0" smtClean="0">
                <a:solidFill>
                  <a:schemeClr val="tx1"/>
                </a:solidFill>
              </a:rPr>
              <a:t> mendapatkan semua hak.</a:t>
            </a:r>
          </a:p>
          <a:p>
            <a:r>
              <a:rPr lang="id-ID" sz="2800" b="1" dirty="0" smtClean="0">
                <a:solidFill>
                  <a:schemeClr val="tx1"/>
                </a:solidFill>
              </a:rPr>
              <a:t>Hakiki</a:t>
            </a:r>
            <a:r>
              <a:rPr lang="en-US" sz="2800" b="1" dirty="0" smtClean="0">
                <a:solidFill>
                  <a:schemeClr val="tx1"/>
                </a:solidFill>
              </a:rPr>
              <a:t>:</a:t>
            </a:r>
            <a:r>
              <a:rPr lang="id-ID" sz="2800" dirty="0" smtClean="0">
                <a:solidFill>
                  <a:schemeClr val="tx1"/>
                </a:solidFill>
              </a:rPr>
              <a:t> artinya HAM adalah hak asasi semua </a:t>
            </a:r>
            <a:br>
              <a:rPr lang="id-ID" sz="2800" dirty="0" smtClean="0">
                <a:solidFill>
                  <a:schemeClr val="tx1"/>
                </a:solidFill>
              </a:rPr>
            </a:br>
            <a:r>
              <a:rPr lang="id-ID" sz="2800" dirty="0" smtClean="0">
                <a:solidFill>
                  <a:schemeClr val="tx1"/>
                </a:solidFill>
              </a:rPr>
              <a:t> umat manusia sejak lahir. </a:t>
            </a:r>
          </a:p>
          <a:p>
            <a:r>
              <a:rPr lang="id-ID" sz="2800" b="1" dirty="0" smtClean="0">
                <a:solidFill>
                  <a:schemeClr val="tx1"/>
                </a:solidFill>
              </a:rPr>
              <a:t>Universal</a:t>
            </a:r>
            <a:r>
              <a:rPr lang="en-US" sz="2800" dirty="0" smtClean="0">
                <a:solidFill>
                  <a:schemeClr val="tx1"/>
                </a:solidFill>
              </a:rPr>
              <a:t>:</a:t>
            </a:r>
            <a:r>
              <a:rPr lang="id-ID" sz="2800" dirty="0" smtClean="0">
                <a:solidFill>
                  <a:schemeClr val="tx1"/>
                </a:solidFill>
              </a:rPr>
              <a:t> artinya HAM berlaku untuk semua </a:t>
            </a:r>
            <a:br>
              <a:rPr lang="id-ID" sz="2800" dirty="0" smtClean="0">
                <a:solidFill>
                  <a:schemeClr val="tx1"/>
                </a:solidFill>
              </a:rPr>
            </a:br>
            <a:r>
              <a:rPr lang="id-ID" sz="2800" dirty="0" smtClean="0">
                <a:solidFill>
                  <a:schemeClr val="tx1"/>
                </a:solidFill>
              </a:rPr>
              <a:t> orang tanpa memandang status,suku </a:t>
            </a:r>
            <a:br>
              <a:rPr lang="id-ID" sz="2800" dirty="0" smtClean="0">
                <a:solidFill>
                  <a:schemeClr val="tx1"/>
                </a:solidFill>
              </a:rPr>
            </a:br>
            <a:r>
              <a:rPr lang="id-ID" sz="2800" dirty="0" smtClean="0">
                <a:solidFill>
                  <a:schemeClr val="tx1"/>
                </a:solidFill>
              </a:rPr>
              <a:t> bangsa,dan gender atau perbedaan lainnya.</a:t>
            </a:r>
            <a:endParaRPr lang="en-US" sz="2800" dirty="0" smtClean="0">
              <a:solidFill>
                <a:schemeClr val="tx1"/>
              </a:solidFill>
            </a:endParaRPr>
          </a:p>
          <a:p>
            <a:r>
              <a:rPr lang="en-US" sz="2800" b="1" dirty="0" smtClean="0">
                <a:solidFill>
                  <a:srgbClr val="FF0000"/>
                </a:solidFill>
              </a:rPr>
              <a:t>x1i</a:t>
            </a:r>
            <a:endParaRPr lang="id-ID" sz="2800" b="1"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74638"/>
            <a:ext cx="8715436" cy="6297634"/>
          </a:xfrm>
        </p:spPr>
        <p:style>
          <a:lnRef idx="1">
            <a:schemeClr val="accent5"/>
          </a:lnRef>
          <a:fillRef idx="2">
            <a:schemeClr val="accent5"/>
          </a:fillRef>
          <a:effectRef idx="1">
            <a:schemeClr val="accent5"/>
          </a:effectRef>
          <a:fontRef idx="minor">
            <a:schemeClr val="dk1"/>
          </a:fontRef>
        </p:style>
        <p:txBody>
          <a:bodyPr>
            <a:normAutofit/>
          </a:bodyPr>
          <a:lstStyle/>
          <a:p>
            <a:pPr algn="l"/>
            <a:r>
              <a:rPr lang="id-ID" sz="3600" b="1" dirty="0" smtClean="0">
                <a:solidFill>
                  <a:srgbClr val="FF0000"/>
                </a:solidFill>
              </a:rPr>
              <a:t>Bukti komitmen pemerintah Indonesia dalam penegakan HAM</a:t>
            </a:r>
            <a:r>
              <a:rPr lang="id-ID" sz="3200" dirty="0" smtClean="0">
                <a:solidFill>
                  <a:srgbClr val="FF0000"/>
                </a:solidFill>
              </a:rPr>
              <a:t/>
            </a:r>
            <a:br>
              <a:rPr lang="id-ID" sz="3200" dirty="0" smtClean="0">
                <a:solidFill>
                  <a:srgbClr val="FF0000"/>
                </a:solidFill>
              </a:rPr>
            </a:br>
            <a:r>
              <a:rPr lang="id-ID" sz="3200" dirty="0" smtClean="0">
                <a:solidFill>
                  <a:srgbClr val="FF0000"/>
                </a:solidFill>
              </a:rPr>
              <a:t> </a:t>
            </a:r>
            <a:r>
              <a:rPr lang="id-ID" sz="3200" dirty="0" smtClean="0"/>
              <a:t>-</a:t>
            </a:r>
            <a:r>
              <a:rPr lang="id-ID" sz="2800" dirty="0" smtClean="0"/>
              <a:t>Pembentukan komisi nasional pd tahun 1993</a:t>
            </a:r>
            <a:br>
              <a:rPr lang="id-ID" sz="2800" dirty="0" smtClean="0"/>
            </a:br>
            <a:r>
              <a:rPr lang="id-ID" sz="2800" dirty="0" smtClean="0"/>
              <a:t> -Dimasukkan materi HAM dalam kurikulum sekolah</a:t>
            </a:r>
            <a:br>
              <a:rPr lang="id-ID" sz="2800" dirty="0" smtClean="0"/>
            </a:br>
            <a:r>
              <a:rPr lang="id-ID" sz="2800" dirty="0" smtClean="0"/>
              <a:t> -Diratifikasikannya bebrapa Instrumen  hukum HAM </a:t>
            </a:r>
            <a:br>
              <a:rPr lang="id-ID" sz="2800" dirty="0" smtClean="0"/>
            </a:br>
            <a:r>
              <a:rPr lang="id-ID" sz="2800" dirty="0" smtClean="0"/>
              <a:t>   Sedunia</a:t>
            </a:r>
            <a:br>
              <a:rPr lang="id-ID" sz="2800" dirty="0" smtClean="0"/>
            </a:br>
            <a:r>
              <a:rPr lang="id-ID" sz="2800" dirty="0" smtClean="0"/>
              <a:t>-Pengesahan UU no 39 tahun 1999 tentang HAM</a:t>
            </a:r>
            <a:br>
              <a:rPr lang="id-ID" sz="2800" dirty="0" smtClean="0"/>
            </a:br>
            <a:r>
              <a:rPr lang="id-ID" sz="2800" dirty="0" smtClean="0"/>
              <a:t> -Penambahan pasal-pasal khusus mengenai HAM dalam</a:t>
            </a:r>
            <a:br>
              <a:rPr lang="id-ID" sz="2800" dirty="0" smtClean="0"/>
            </a:br>
            <a:r>
              <a:rPr lang="id-ID" sz="2800" dirty="0" smtClean="0"/>
              <a:t>   amandemen UUD 1945 pada tahun 2000 </a:t>
            </a:r>
            <a:br>
              <a:rPr lang="id-ID" sz="2800" dirty="0" smtClean="0"/>
            </a:br>
            <a:r>
              <a:rPr lang="id-ID" sz="2800" dirty="0" smtClean="0"/>
              <a:t> -pembentukan peradilan HAM untuk mengadili </a:t>
            </a:r>
            <a:br>
              <a:rPr lang="id-ID" sz="2800" dirty="0" smtClean="0"/>
            </a:br>
            <a:r>
              <a:rPr lang="id-ID" sz="2800" dirty="0" smtClean="0"/>
              <a:t>   pelanggaran HAM</a:t>
            </a:r>
            <a:r>
              <a:rPr lang="id-ID" sz="3200" dirty="0" smtClean="0"/>
              <a:t/>
            </a:r>
            <a:br>
              <a:rPr lang="id-ID" sz="3200" dirty="0" smtClean="0"/>
            </a:br>
            <a:endParaRPr lang="id-ID" sz="3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643998" cy="6369072"/>
          </a:xfrm>
        </p:spPr>
        <p:style>
          <a:lnRef idx="1">
            <a:schemeClr val="accent5"/>
          </a:lnRef>
          <a:fillRef idx="2">
            <a:schemeClr val="accent5"/>
          </a:fillRef>
          <a:effectRef idx="1">
            <a:schemeClr val="accent5"/>
          </a:effectRef>
          <a:fontRef idx="minor">
            <a:schemeClr val="dk1"/>
          </a:fontRef>
        </p:style>
        <p:txBody>
          <a:bodyPr>
            <a:normAutofit/>
          </a:bodyPr>
          <a:lstStyle/>
          <a:p>
            <a:pPr lvl="1" algn="l" rtl="0">
              <a:spcBef>
                <a:spcPct val="0"/>
              </a:spcBef>
            </a:pPr>
            <a:r>
              <a:rPr lang="id-ID" sz="4400" dirty="0" smtClean="0">
                <a:solidFill>
                  <a:srgbClr val="FF0000"/>
                </a:solidFill>
              </a:rPr>
              <a:t>K.D:</a:t>
            </a:r>
            <a:r>
              <a:rPr lang="en-US" sz="4400" dirty="0" smtClean="0">
                <a:solidFill>
                  <a:srgbClr val="FF0000"/>
                </a:solidFill>
              </a:rPr>
              <a:t> </a:t>
            </a:r>
            <a:r>
              <a:rPr lang="id-ID" sz="2800" dirty="0" smtClean="0"/>
              <a:t/>
            </a:r>
            <a:br>
              <a:rPr lang="id-ID" sz="2800" dirty="0" smtClean="0"/>
            </a:br>
            <a:r>
              <a:rPr lang="id-ID" sz="2800" dirty="0" smtClean="0"/>
              <a:t/>
            </a:r>
            <a:br>
              <a:rPr lang="id-ID" sz="2800" dirty="0" smtClean="0"/>
            </a:br>
            <a:r>
              <a:rPr lang="id-ID" dirty="0">
                <a:solidFill>
                  <a:schemeClr val="dk1"/>
                </a:solidFill>
                <a:latin typeface="+mn-lt"/>
                <a:ea typeface="+mn-ea"/>
                <a:cs typeface="+mn-cs"/>
              </a:rPr>
              <a:t> </a:t>
            </a:r>
            <a:r>
              <a:rPr lang="id-ID" sz="3200" dirty="0">
                <a:solidFill>
                  <a:schemeClr val="dk1"/>
                </a:solidFill>
                <a:latin typeface="+mn-lt"/>
                <a:ea typeface="+mn-ea"/>
                <a:cs typeface="+mn-cs"/>
              </a:rPr>
              <a:t>Menganalisis kasus-kasus pelanggaran HAM dalam rangka pelindungan dan pemajuan HAM sesuai dengan nilai-nilai Pancasila dalam kehidupan bermasyarakat, berbangsa, dan bernegara.</a:t>
            </a:r>
            <a:br>
              <a:rPr lang="id-ID" sz="3200" dirty="0">
                <a:solidFill>
                  <a:schemeClr val="dk1"/>
                </a:solidFill>
                <a:latin typeface="+mn-lt"/>
                <a:ea typeface="+mn-ea"/>
                <a:cs typeface="+mn-cs"/>
              </a:rPr>
            </a:br>
            <a:r>
              <a:rPr lang="id-ID" sz="3200" dirty="0" smtClean="0"/>
              <a:t/>
            </a:r>
            <a:br>
              <a:rPr lang="id-ID" sz="3200" dirty="0" smtClean="0"/>
            </a:br>
            <a:endParaRPr lang="id-ID"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786874" cy="6440510"/>
          </a:xfrm>
        </p:spPr>
        <p:style>
          <a:lnRef idx="1">
            <a:schemeClr val="accent5"/>
          </a:lnRef>
          <a:fillRef idx="2">
            <a:schemeClr val="accent5"/>
          </a:fillRef>
          <a:effectRef idx="1">
            <a:schemeClr val="accent5"/>
          </a:effectRef>
          <a:fontRef idx="minor">
            <a:schemeClr val="dk1"/>
          </a:fontRef>
        </p:style>
        <p:txBody>
          <a:bodyPr>
            <a:normAutofit/>
          </a:bodyPr>
          <a:lstStyle/>
          <a:p>
            <a:pPr algn="l"/>
            <a:r>
              <a:rPr lang="en-US" sz="2800" b="1" dirty="0" err="1" smtClean="0">
                <a:solidFill>
                  <a:srgbClr val="FF0000"/>
                </a:solidFill>
              </a:rPr>
              <a:t>Bentuk-bentuk</a:t>
            </a:r>
            <a:r>
              <a:rPr lang="en-US" sz="2800" b="1" dirty="0" smtClean="0">
                <a:solidFill>
                  <a:srgbClr val="FF0000"/>
                </a:solidFill>
              </a:rPr>
              <a:t> </a:t>
            </a:r>
            <a:r>
              <a:rPr lang="en-US" sz="2800" b="1" dirty="0" err="1" smtClean="0">
                <a:solidFill>
                  <a:srgbClr val="FF0000"/>
                </a:solidFill>
              </a:rPr>
              <a:t>pelanggaran</a:t>
            </a:r>
            <a:r>
              <a:rPr lang="en-US" sz="2800" b="1" dirty="0" smtClean="0">
                <a:solidFill>
                  <a:srgbClr val="FF0000"/>
                </a:solidFill>
              </a:rPr>
              <a:t> HAM </a:t>
            </a:r>
            <a:r>
              <a:rPr lang="en-US" sz="2800" b="1" dirty="0" err="1" smtClean="0">
                <a:solidFill>
                  <a:srgbClr val="FF0000"/>
                </a:solidFill>
              </a:rPr>
              <a:t>meliputi</a:t>
            </a:r>
            <a:r>
              <a:rPr lang="en-US" sz="2800" b="1" dirty="0" smtClean="0">
                <a:solidFill>
                  <a:srgbClr val="FF0000"/>
                </a:solidFill>
              </a:rPr>
              <a:t>:</a:t>
            </a:r>
            <a:r>
              <a:rPr lang="id-ID" sz="2800" dirty="0" smtClean="0"/>
              <a:t/>
            </a:r>
            <a:br>
              <a:rPr lang="id-ID" sz="2800" dirty="0" smtClean="0"/>
            </a:br>
            <a:r>
              <a:rPr lang="id-ID" sz="2800" dirty="0" smtClean="0"/>
              <a:t> 1.</a:t>
            </a:r>
            <a:r>
              <a:rPr lang="en-US" sz="2800" dirty="0" smtClean="0"/>
              <a:t> </a:t>
            </a:r>
            <a:r>
              <a:rPr lang="en-US" sz="2800" dirty="0" err="1" smtClean="0"/>
              <a:t>Pelanggaran</a:t>
            </a:r>
            <a:r>
              <a:rPr lang="en-US" sz="2800" dirty="0" smtClean="0"/>
              <a:t> HAM </a:t>
            </a:r>
            <a:r>
              <a:rPr lang="en-US" sz="2800" dirty="0" err="1" smtClean="0"/>
              <a:t>berat</a:t>
            </a:r>
            <a:r>
              <a:rPr lang="id-ID" sz="2800" dirty="0" smtClean="0"/>
              <a:t>:pelanggaran HAM yang berbahaya  dan mengancam nyawa manusia seperti pembunuhan, penganiyaan,perampokan perbudakan, penyanderaan. </a:t>
            </a:r>
            <a:br>
              <a:rPr lang="id-ID" sz="2800" dirty="0" smtClean="0"/>
            </a:br>
            <a:r>
              <a:rPr lang="id-ID" sz="2800" dirty="0" smtClean="0"/>
              <a:t/>
            </a:r>
            <a:br>
              <a:rPr lang="id-ID" sz="2800" dirty="0" smtClean="0"/>
            </a:br>
            <a:r>
              <a:rPr lang="id-ID" sz="2800" dirty="0" smtClean="0"/>
              <a:t>2.</a:t>
            </a:r>
            <a:r>
              <a:rPr lang="en-US" sz="2800" dirty="0" smtClean="0"/>
              <a:t> </a:t>
            </a:r>
            <a:r>
              <a:rPr lang="en-US" sz="2800" dirty="0" err="1" smtClean="0"/>
              <a:t>Pelanggaran</a:t>
            </a:r>
            <a:r>
              <a:rPr lang="en-US" sz="2800" dirty="0" smtClean="0"/>
              <a:t> HAM </a:t>
            </a:r>
            <a:r>
              <a:rPr lang="en-US" sz="2800" dirty="0" err="1" smtClean="0"/>
              <a:t>ringan</a:t>
            </a:r>
            <a:r>
              <a:rPr lang="id-ID" sz="2800" dirty="0" smtClean="0"/>
              <a:t>: pelanggaran HAM yang tidak mengancam  keselamatan jiwa   manusia akan tetapi  dapat membahayakan  jika tidak di tangulangi. </a:t>
            </a:r>
            <a:endParaRPr lang="id-ID"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715436" cy="6440510"/>
          </a:xfrm>
        </p:spPr>
        <p:style>
          <a:lnRef idx="1">
            <a:schemeClr val="accent5"/>
          </a:lnRef>
          <a:fillRef idx="2">
            <a:schemeClr val="accent5"/>
          </a:fillRef>
          <a:effectRef idx="1">
            <a:schemeClr val="accent5"/>
          </a:effectRef>
          <a:fontRef idx="minor">
            <a:schemeClr val="dk1"/>
          </a:fontRef>
        </p:style>
        <p:txBody>
          <a:bodyPr>
            <a:normAutofit/>
          </a:bodyPr>
          <a:lstStyle/>
          <a:p>
            <a:pPr algn="l"/>
            <a:r>
              <a:rPr lang="id-ID" sz="3600" b="1" dirty="0" smtClean="0">
                <a:solidFill>
                  <a:srgbClr val="FF0000"/>
                </a:solidFill>
              </a:rPr>
              <a:t>b.Pengadilan HAM, yang hanya mengadili pelanggaran HAM berat  berdasarkan UU no  No 26 tahun 2000  tentang pengadilan HAM sbb</a:t>
            </a:r>
            <a:r>
              <a:rPr lang="id-ID" sz="2800" dirty="0" smtClean="0"/>
              <a:t/>
            </a:r>
            <a:br>
              <a:rPr lang="id-ID" sz="2800" dirty="0" smtClean="0"/>
            </a:br>
            <a:r>
              <a:rPr lang="id-ID" sz="2800" dirty="0" smtClean="0"/>
              <a:t>    </a:t>
            </a:r>
            <a:r>
              <a:rPr lang="id-ID" sz="2800" b="1" dirty="0" smtClean="0"/>
              <a:t>1.Genosida</a:t>
            </a:r>
            <a:r>
              <a:rPr lang="id-ID" sz="2800" dirty="0" smtClean="0"/>
              <a:t/>
            </a:r>
            <a:br>
              <a:rPr lang="id-ID" sz="2800" dirty="0" smtClean="0"/>
            </a:br>
            <a:r>
              <a:rPr lang="id-ID" sz="2800" dirty="0" smtClean="0"/>
              <a:t>Merupakan setiap perbuatan  yang di lakukan dengan maksud  untuk menghancurkan atau memusnahkan  seluruh atau sebagian kelompok bangsa,ras,kelompok etnis, kelompok agama.</a:t>
            </a:r>
            <a:br>
              <a:rPr lang="id-ID" sz="2800" dirty="0" smtClean="0"/>
            </a:br>
            <a:r>
              <a:rPr lang="id-ID" sz="2800" dirty="0" smtClean="0"/>
              <a:t>-Memaksakan tindakan –tindakan mencegah </a:t>
            </a:r>
            <a:br>
              <a:rPr lang="id-ID" sz="2800" dirty="0" smtClean="0"/>
            </a:br>
            <a:r>
              <a:rPr lang="id-ID" sz="2800" dirty="0" smtClean="0"/>
              <a:t>   adanya kelahiran  dalam kelompok Membunuh </a:t>
            </a:r>
            <a:br>
              <a:rPr lang="id-ID" sz="2800" dirty="0" smtClean="0"/>
            </a:br>
            <a:r>
              <a:rPr lang="id-ID" sz="2800" dirty="0" smtClean="0"/>
              <a:t>-Membunuh anggota kelompok</a:t>
            </a:r>
            <a:endParaRPr lang="id-ID"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786874" cy="6369072"/>
          </a:xfrm>
        </p:spPr>
        <p:style>
          <a:lnRef idx="1">
            <a:schemeClr val="accent5"/>
          </a:lnRef>
          <a:fillRef idx="2">
            <a:schemeClr val="accent5"/>
          </a:fillRef>
          <a:effectRef idx="1">
            <a:schemeClr val="accent5"/>
          </a:effectRef>
          <a:fontRef idx="minor">
            <a:schemeClr val="dk1"/>
          </a:fontRef>
        </p:style>
        <p:txBody>
          <a:bodyPr>
            <a:normAutofit/>
          </a:bodyPr>
          <a:lstStyle/>
          <a:p>
            <a:pPr algn="l"/>
            <a:r>
              <a:rPr lang="id-ID" sz="4000" b="1" dirty="0" smtClean="0">
                <a:solidFill>
                  <a:srgbClr val="FF0000"/>
                </a:solidFill>
              </a:rPr>
              <a:t>2.Kejahatan kemanusian</a:t>
            </a:r>
            <a:br>
              <a:rPr lang="id-ID" sz="4000" b="1" dirty="0" smtClean="0">
                <a:solidFill>
                  <a:srgbClr val="FF0000"/>
                </a:solidFill>
              </a:rPr>
            </a:br>
            <a:r>
              <a:rPr lang="id-ID" sz="2800" dirty="0" smtClean="0"/>
              <a:t>Merupakan salah satu perbuatan  yang di lakukan  sebagai bagian  dari serangan  serangan tersebut sifatnya luas atau sistematik  dan di tujukan secara langsung  kepada penduduk sipil:</a:t>
            </a:r>
            <a:br>
              <a:rPr lang="id-ID" sz="2800" dirty="0" smtClean="0"/>
            </a:br>
            <a:r>
              <a:rPr lang="id-ID" sz="2800" dirty="0" smtClean="0"/>
              <a:t>-Penyiksaan</a:t>
            </a:r>
            <a:br>
              <a:rPr lang="id-ID" sz="2800" dirty="0" smtClean="0"/>
            </a:br>
            <a:r>
              <a:rPr lang="id-ID" sz="2800" dirty="0" smtClean="0"/>
              <a:t>-pembunuhan</a:t>
            </a:r>
            <a:br>
              <a:rPr lang="id-ID" sz="2800" dirty="0" smtClean="0"/>
            </a:br>
            <a:r>
              <a:rPr lang="id-ID" sz="2800" dirty="0" smtClean="0"/>
              <a:t>-Penghilangan org secara paksa</a:t>
            </a:r>
            <a:br>
              <a:rPr lang="id-ID" sz="2800" dirty="0" smtClean="0"/>
            </a:br>
            <a:r>
              <a:rPr lang="id-ID" sz="2800" dirty="0" smtClean="0"/>
              <a:t>-pemusnahan</a:t>
            </a:r>
            <a:endParaRPr lang="id-ID"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786874" cy="6297634"/>
          </a:xfrm>
        </p:spPr>
        <p:style>
          <a:lnRef idx="1">
            <a:schemeClr val="accent5"/>
          </a:lnRef>
          <a:fillRef idx="2">
            <a:schemeClr val="accent5"/>
          </a:fillRef>
          <a:effectRef idx="1">
            <a:schemeClr val="accent5"/>
          </a:effectRef>
          <a:fontRef idx="minor">
            <a:schemeClr val="dk1"/>
          </a:fontRef>
        </p:style>
        <p:txBody>
          <a:bodyPr>
            <a:normAutofit fontScale="90000"/>
          </a:bodyPr>
          <a:lstStyle/>
          <a:p>
            <a:pPr algn="l"/>
            <a:r>
              <a:rPr lang="id-ID" sz="4000" b="1" dirty="0" smtClean="0">
                <a:solidFill>
                  <a:srgbClr val="FF0000"/>
                </a:solidFill>
              </a:rPr>
              <a:t>Upaya pemerintah dalam penegakan HAM</a:t>
            </a:r>
            <a:r>
              <a:rPr lang="id-ID" sz="3200" b="1" dirty="0" smtClean="0">
                <a:solidFill>
                  <a:srgbClr val="FF0000"/>
                </a:solidFill>
              </a:rPr>
              <a:t/>
            </a:r>
            <a:br>
              <a:rPr lang="id-ID" sz="3200" b="1" dirty="0" smtClean="0">
                <a:solidFill>
                  <a:srgbClr val="FF0000"/>
                </a:solidFill>
              </a:rPr>
            </a:br>
            <a:r>
              <a:rPr lang="id-ID" sz="3200" b="1" dirty="0" smtClean="0">
                <a:solidFill>
                  <a:srgbClr val="FF0000"/>
                </a:solidFill>
              </a:rPr>
              <a:t>a.Penegakan HAM melalui pencegahan (Preventif)</a:t>
            </a:r>
            <a:r>
              <a:rPr lang="id-ID" sz="3200" dirty="0" smtClean="0"/>
              <a:t/>
            </a:r>
            <a:br>
              <a:rPr lang="id-ID" sz="3200" dirty="0" smtClean="0"/>
            </a:br>
            <a:r>
              <a:rPr lang="id-ID" sz="3200" dirty="0" smtClean="0"/>
              <a:t>-Penciptaan perundang-undangan dan </a:t>
            </a:r>
            <a:br>
              <a:rPr lang="id-ID" sz="3200" dirty="0" smtClean="0"/>
            </a:br>
            <a:r>
              <a:rPr lang="id-ID" sz="3200" dirty="0" smtClean="0"/>
              <a:t>    pembentukan lembaga  peradilan HAM.</a:t>
            </a:r>
            <a:br>
              <a:rPr lang="id-ID" sz="3200" dirty="0" smtClean="0"/>
            </a:br>
            <a:r>
              <a:rPr lang="id-ID" sz="3200" dirty="0" smtClean="0"/>
              <a:t>-Penciptaan lembaga-lembaga pemantau  dan </a:t>
            </a:r>
            <a:br>
              <a:rPr lang="id-ID" sz="3200" dirty="0" smtClean="0"/>
            </a:br>
            <a:r>
              <a:rPr lang="id-ID" sz="3200" dirty="0" smtClean="0"/>
              <a:t>    pengawas pelaksaan HAM. (KOMNASHAM) </a:t>
            </a:r>
            <a:br>
              <a:rPr lang="id-ID" sz="3200" dirty="0" smtClean="0"/>
            </a:br>
            <a:r>
              <a:rPr lang="id-ID" sz="3200" dirty="0" smtClean="0"/>
              <a:t>-pelaksanaan pendidikan HAM  kepada masy </a:t>
            </a:r>
            <a:br>
              <a:rPr lang="id-ID" sz="3200" dirty="0" smtClean="0"/>
            </a:br>
            <a:r>
              <a:rPr lang="id-ID" sz="3200" dirty="0" smtClean="0"/>
              <a:t>     melalui pendidikan dalam keluarga,sekolah </a:t>
            </a:r>
            <a:br>
              <a:rPr lang="id-ID" sz="3200" dirty="0" smtClean="0"/>
            </a:br>
            <a:r>
              <a:rPr lang="id-ID" sz="3200" dirty="0" smtClean="0"/>
              <a:t>     masy, media cetak menyadarkan masy.</a:t>
            </a:r>
            <a:br>
              <a:rPr lang="id-ID" sz="3200" dirty="0" smtClean="0"/>
            </a:br>
            <a:r>
              <a:rPr lang="id-ID" sz="3200" dirty="0" smtClean="0"/>
              <a:t/>
            </a:r>
            <a:br>
              <a:rPr lang="id-ID" sz="3200" dirty="0" smtClean="0"/>
            </a:br>
            <a:r>
              <a:rPr lang="id-ID" sz="3200" b="1" dirty="0" smtClean="0">
                <a:solidFill>
                  <a:srgbClr val="FF0000"/>
                </a:solidFill>
              </a:rPr>
              <a:t>b.Pendekatan melalui penindakan (Represif)</a:t>
            </a:r>
            <a:br>
              <a:rPr lang="id-ID" sz="3200" b="1" dirty="0" smtClean="0">
                <a:solidFill>
                  <a:srgbClr val="FF0000"/>
                </a:solidFill>
              </a:rPr>
            </a:br>
            <a:r>
              <a:rPr lang="id-ID" sz="3200" dirty="0" smtClean="0"/>
              <a:t>-Penyelesian perkara melaui perdamian, negosiasi</a:t>
            </a:r>
            <a:br>
              <a:rPr lang="id-ID" sz="3200" dirty="0" smtClean="0"/>
            </a:br>
            <a:r>
              <a:rPr lang="id-ID" sz="3200" dirty="0" smtClean="0"/>
              <a:t>-Peyanan,konsultasi,pendampingan,dan advokasi </a:t>
            </a:r>
            <a:br>
              <a:rPr lang="id-ID" sz="3200" dirty="0" smtClean="0"/>
            </a:br>
            <a:r>
              <a:rPr lang="id-ID" sz="3200" dirty="0" smtClean="0"/>
              <a:t>-Menerima pengaduan dari korban pelanggaran HAM</a:t>
            </a:r>
            <a:endParaRPr lang="id-ID" sz="3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normAutofit fontScale="90000"/>
          </a:bodyPr>
          <a:lstStyle/>
          <a:p>
            <a:r>
              <a:rPr lang="id-ID" b="1" dirty="0" smtClean="0">
                <a:solidFill>
                  <a:srgbClr val="FF0000"/>
                </a:solidFill>
              </a:rPr>
              <a:t>Perilaku  yang mendukung  upaya penegakan HAM di Indonesia</a:t>
            </a:r>
            <a:endParaRPr lang="id-ID" b="1" dirty="0">
              <a:solidFill>
                <a:srgbClr val="FF0000"/>
              </a:solidFill>
            </a:endParaRPr>
          </a:p>
        </p:txBody>
      </p:sp>
      <p:sp>
        <p:nvSpPr>
          <p:cNvPr id="3" name="Content Placeholder 2"/>
          <p:cNvSpPr>
            <a:spLocks noGrp="1"/>
          </p:cNvSpPr>
          <p:nvPr>
            <p:ph idx="1"/>
          </p:nvPr>
        </p:nvSpPr>
        <p:spPr>
          <a:xfrm>
            <a:off x="142844" y="1600200"/>
            <a:ext cx="8858312" cy="5043510"/>
          </a:xfrm>
        </p:spPr>
        <p:style>
          <a:lnRef idx="1">
            <a:schemeClr val="accent5"/>
          </a:lnRef>
          <a:fillRef idx="2">
            <a:schemeClr val="accent5"/>
          </a:fillRef>
          <a:effectRef idx="1">
            <a:schemeClr val="accent5"/>
          </a:effectRef>
          <a:fontRef idx="minor">
            <a:schemeClr val="dk1"/>
          </a:fontRef>
        </p:style>
        <p:txBody>
          <a:bodyPr>
            <a:normAutofit fontScale="92500" lnSpcReduction="20000"/>
          </a:bodyPr>
          <a:lstStyle/>
          <a:p>
            <a:r>
              <a:rPr lang="id-ID" dirty="0" smtClean="0">
                <a:solidFill>
                  <a:srgbClr val="FF0000"/>
                </a:solidFill>
              </a:rPr>
              <a:t>Lingkungan keluarga</a:t>
            </a:r>
          </a:p>
          <a:p>
            <a:pPr>
              <a:buNone/>
            </a:pPr>
            <a:r>
              <a:rPr lang="id-ID" dirty="0" smtClean="0"/>
              <a:t>     1)Mendengarkan ketika ayah dan ibu berbicara</a:t>
            </a:r>
          </a:p>
          <a:p>
            <a:pPr>
              <a:buNone/>
            </a:pPr>
            <a:r>
              <a:rPr lang="id-ID" dirty="0" smtClean="0"/>
              <a:t>     2)Mematuhi peraturan dalam keluaraga</a:t>
            </a:r>
          </a:p>
          <a:p>
            <a:pPr>
              <a:buNone/>
            </a:pPr>
            <a:r>
              <a:rPr lang="id-ID" dirty="0" smtClean="0"/>
              <a:t>     3)Menghormati dan menyayangi adik atau kakak</a:t>
            </a:r>
          </a:p>
          <a:p>
            <a:pPr>
              <a:buNone/>
            </a:pPr>
            <a:r>
              <a:rPr lang="id-ID" dirty="0" smtClean="0"/>
              <a:t>     4)Saling membantu dalam pekerjaan rumah </a:t>
            </a:r>
          </a:p>
          <a:p>
            <a:r>
              <a:rPr lang="id-ID" dirty="0" smtClean="0">
                <a:solidFill>
                  <a:srgbClr val="FF0000"/>
                </a:solidFill>
              </a:rPr>
              <a:t>Lingkungan sekolah</a:t>
            </a:r>
          </a:p>
          <a:p>
            <a:pPr>
              <a:buNone/>
            </a:pPr>
            <a:r>
              <a:rPr lang="id-ID" dirty="0" smtClean="0"/>
              <a:t>    1)Mematuhi tata tertib sekolah</a:t>
            </a:r>
          </a:p>
          <a:p>
            <a:pPr>
              <a:buNone/>
            </a:pPr>
            <a:r>
              <a:rPr lang="id-ID" dirty="0" smtClean="0"/>
              <a:t>    2)Tidak memaksakan kehendak kepada teman</a:t>
            </a:r>
          </a:p>
          <a:p>
            <a:pPr>
              <a:buNone/>
            </a:pPr>
            <a:r>
              <a:rPr lang="id-ID" dirty="0" smtClean="0"/>
              <a:t>    3)Menghormati bapak/ ibu guru</a:t>
            </a:r>
          </a:p>
          <a:p>
            <a:pPr>
              <a:buNone/>
            </a:pPr>
            <a:r>
              <a:rPr lang="id-ID" dirty="0" smtClean="0"/>
              <a:t>    4)Menghormati teman yang sedang mengemukan pendapat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r>
              <a:rPr lang="id-ID" dirty="0" smtClean="0"/>
              <a:t>Lanjutannya</a:t>
            </a:r>
            <a:endParaRPr lang="id-ID" dirty="0"/>
          </a:p>
        </p:txBody>
      </p:sp>
      <p:sp>
        <p:nvSpPr>
          <p:cNvPr id="3" name="Content Placeholder 2"/>
          <p:cNvSpPr>
            <a:spLocks noGrp="1"/>
          </p:cNvSpPr>
          <p:nvPr>
            <p:ph idx="1"/>
          </p:nvPr>
        </p:nvSpPr>
        <p:spPr>
          <a:xfrm>
            <a:off x="142844" y="1142984"/>
            <a:ext cx="8858312" cy="5572164"/>
          </a:xfrm>
        </p:spPr>
        <p:style>
          <a:lnRef idx="1">
            <a:schemeClr val="accent5"/>
          </a:lnRef>
          <a:fillRef idx="2">
            <a:schemeClr val="accent5"/>
          </a:fillRef>
          <a:effectRef idx="1">
            <a:schemeClr val="accent5"/>
          </a:effectRef>
          <a:fontRef idx="minor">
            <a:schemeClr val="dk1"/>
          </a:fontRef>
        </p:style>
        <p:txBody>
          <a:bodyPr>
            <a:normAutofit lnSpcReduction="10000"/>
          </a:bodyPr>
          <a:lstStyle/>
          <a:p>
            <a:r>
              <a:rPr lang="id-ID" sz="2800" b="1" dirty="0" smtClean="0">
                <a:solidFill>
                  <a:srgbClr val="FF0000"/>
                </a:solidFill>
              </a:rPr>
              <a:t>Lingkungan masyarakat</a:t>
            </a:r>
          </a:p>
          <a:p>
            <a:pPr>
              <a:buNone/>
            </a:pPr>
            <a:r>
              <a:rPr lang="id-ID" sz="2800" dirty="0" smtClean="0"/>
              <a:t>    1)Mematuhi peraturan tata tertib  dalam masy</a:t>
            </a:r>
          </a:p>
          <a:p>
            <a:pPr>
              <a:buNone/>
            </a:pPr>
            <a:r>
              <a:rPr lang="id-ID" sz="2800" dirty="0" smtClean="0"/>
              <a:t>    2)Mengembangkan sikap  saling menghormati antar </a:t>
            </a:r>
          </a:p>
          <a:p>
            <a:pPr>
              <a:buNone/>
            </a:pPr>
            <a:r>
              <a:rPr lang="id-ID" sz="2800" dirty="0" smtClean="0"/>
              <a:t>        tetangga</a:t>
            </a:r>
          </a:p>
          <a:p>
            <a:pPr>
              <a:buNone/>
            </a:pPr>
            <a:r>
              <a:rPr lang="id-ID" sz="2800" dirty="0" smtClean="0"/>
              <a:t>    3)Mengikuti kegiatan masyarakat</a:t>
            </a:r>
          </a:p>
          <a:p>
            <a:pPr>
              <a:buNone/>
            </a:pPr>
            <a:r>
              <a:rPr lang="id-ID" sz="2800" dirty="0" smtClean="0"/>
              <a:t>    4)Menjenguk dan mendoakan tetangga yang sedang sakit</a:t>
            </a:r>
          </a:p>
          <a:p>
            <a:r>
              <a:rPr lang="id-ID" sz="2800" b="1" dirty="0" smtClean="0">
                <a:solidFill>
                  <a:srgbClr val="FF0000"/>
                </a:solidFill>
              </a:rPr>
              <a:t>Lingkungan bangsa dan negara</a:t>
            </a:r>
          </a:p>
          <a:p>
            <a:pPr>
              <a:buNone/>
            </a:pPr>
            <a:r>
              <a:rPr lang="id-ID" sz="2800" dirty="0" smtClean="0"/>
              <a:t>     1)Mematuhi hukum positif Indonesia</a:t>
            </a:r>
          </a:p>
          <a:p>
            <a:pPr>
              <a:buNone/>
            </a:pPr>
            <a:r>
              <a:rPr lang="id-ID" sz="2800" dirty="0" smtClean="0"/>
              <a:t>     2)Berpartisipasi dalam pemilihan umum</a:t>
            </a:r>
          </a:p>
          <a:p>
            <a:pPr>
              <a:buNone/>
            </a:pPr>
            <a:r>
              <a:rPr lang="id-ID" sz="2800" dirty="0" smtClean="0"/>
              <a:t>     3)Melakukan monitoring terhadap kinerja pemerintah</a:t>
            </a:r>
          </a:p>
          <a:p>
            <a:pPr>
              <a:buNone/>
            </a:pPr>
            <a:r>
              <a:rPr lang="id-ID" sz="2800" dirty="0" smtClean="0"/>
              <a:t>     4)Mengikuti seminar-seminar tentang penegakan HAM</a:t>
            </a:r>
          </a:p>
          <a:p>
            <a:endParaRPr lang="id-ID"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5"/>
          </a:lnRef>
          <a:fillRef idx="2">
            <a:schemeClr val="accent5"/>
          </a:fillRef>
          <a:effectRef idx="1">
            <a:schemeClr val="accent5"/>
          </a:effectRef>
          <a:fontRef idx="minor">
            <a:schemeClr val="dk1"/>
          </a:fontRef>
        </p:style>
        <p:txBody>
          <a:bodyPr/>
          <a:lstStyle/>
          <a:p>
            <a:r>
              <a:rPr lang="id-ID" dirty="0" smtClean="0"/>
              <a:t>Pertemuan selanjutnya</a:t>
            </a:r>
            <a:endParaRPr lang="id-ID" dirty="0"/>
          </a:p>
        </p:txBody>
      </p:sp>
      <p:sp>
        <p:nvSpPr>
          <p:cNvPr id="3" name="Content Placeholder 2"/>
          <p:cNvSpPr>
            <a:spLocks noGrp="1"/>
          </p:cNvSpPr>
          <p:nvPr>
            <p:ph idx="1"/>
          </p:nvPr>
        </p:nvSpPr>
        <p:spPr/>
        <p:style>
          <a:lnRef idx="1">
            <a:schemeClr val="accent5"/>
          </a:lnRef>
          <a:fillRef idx="2">
            <a:schemeClr val="accent5"/>
          </a:fillRef>
          <a:effectRef idx="1">
            <a:schemeClr val="accent5"/>
          </a:effectRef>
          <a:fontRef idx="minor">
            <a:schemeClr val="dk1"/>
          </a:fontRef>
        </p:style>
        <p:txBody>
          <a:bodyPr/>
          <a:lstStyle/>
          <a:p>
            <a:r>
              <a:rPr lang="id-ID" dirty="0" smtClean="0"/>
              <a:t>BELAJAR DENGAN BAIK DI RUMAH UNTUK MENGHADAPI ULANGAN HARIAN MGGU DEPAN   </a:t>
            </a:r>
            <a:endParaRPr lang="id-ID"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786874" cy="6154758"/>
          </a:xfrm>
        </p:spPr>
        <p:style>
          <a:lnRef idx="1">
            <a:schemeClr val="accent5"/>
          </a:lnRef>
          <a:fillRef idx="2">
            <a:schemeClr val="accent5"/>
          </a:fillRef>
          <a:effectRef idx="1">
            <a:schemeClr val="accent5"/>
          </a:effectRef>
          <a:fontRef idx="minor">
            <a:schemeClr val="dk1"/>
          </a:fontRef>
        </p:style>
        <p:txBody>
          <a:bodyPr>
            <a:normAutofit fontScale="90000"/>
          </a:bodyPr>
          <a:lstStyle/>
          <a:p>
            <a:pPr algn="l"/>
            <a:r>
              <a:rPr lang="en-US" sz="6000" b="1" dirty="0" err="1" smtClean="0">
                <a:solidFill>
                  <a:srgbClr val="FF0000"/>
                </a:solidFill>
              </a:rPr>
              <a:t>Indikator</a:t>
            </a:r>
            <a:r>
              <a:rPr lang="id-ID" sz="6000" b="1" dirty="0" smtClean="0">
                <a:solidFill>
                  <a:srgbClr val="FF0000"/>
                </a:solidFill>
              </a:rPr>
              <a:t/>
            </a:r>
            <a:br>
              <a:rPr lang="id-ID" sz="6000" b="1" dirty="0" smtClean="0">
                <a:solidFill>
                  <a:srgbClr val="FF0000"/>
                </a:solidFill>
              </a:rPr>
            </a:br>
            <a:r>
              <a:rPr lang="id-ID" sz="3100" dirty="0" smtClean="0">
                <a:solidFill>
                  <a:srgbClr val="FF0000"/>
                </a:solidFill>
              </a:rPr>
              <a:t>1</a:t>
            </a:r>
            <a:r>
              <a:rPr lang="en-US" sz="3100" dirty="0" smtClean="0">
                <a:solidFill>
                  <a:srgbClr val="FF0000"/>
                </a:solidFill>
              </a:rPr>
              <a:t>.</a:t>
            </a:r>
            <a:r>
              <a:rPr lang="en-US" sz="3100" dirty="0" err="1" smtClean="0">
                <a:solidFill>
                  <a:srgbClr val="FF0000"/>
                </a:solidFill>
              </a:rPr>
              <a:t>Menganalisis</a:t>
            </a:r>
            <a:r>
              <a:rPr lang="en-US" sz="3100" dirty="0" smtClean="0">
                <a:solidFill>
                  <a:srgbClr val="FF0000"/>
                </a:solidFill>
              </a:rPr>
              <a:t> </a:t>
            </a:r>
            <a:r>
              <a:rPr lang="en-US" sz="3100" dirty="0" err="1" smtClean="0">
                <a:solidFill>
                  <a:srgbClr val="FF0000"/>
                </a:solidFill>
              </a:rPr>
              <a:t>kasus-kasus</a:t>
            </a:r>
            <a:r>
              <a:rPr lang="en-US" sz="3100" dirty="0" smtClean="0">
                <a:solidFill>
                  <a:srgbClr val="FF0000"/>
                </a:solidFill>
              </a:rPr>
              <a:t> </a:t>
            </a:r>
            <a:r>
              <a:rPr lang="en-US" sz="3100" dirty="0" err="1" smtClean="0">
                <a:solidFill>
                  <a:srgbClr val="FF0000"/>
                </a:solidFill>
              </a:rPr>
              <a:t>pelanggaran</a:t>
            </a:r>
            <a:r>
              <a:rPr lang="en-US" sz="3100" dirty="0" smtClean="0">
                <a:solidFill>
                  <a:srgbClr val="FF0000"/>
                </a:solidFill>
              </a:rPr>
              <a:t> HAM.</a:t>
            </a:r>
            <a:r>
              <a:rPr lang="id-ID" sz="3100" dirty="0" smtClean="0">
                <a:solidFill>
                  <a:srgbClr val="FF0000"/>
                </a:solidFill>
              </a:rPr>
              <a:t/>
            </a:r>
            <a:br>
              <a:rPr lang="id-ID" sz="3100" dirty="0" smtClean="0">
                <a:solidFill>
                  <a:srgbClr val="FF0000"/>
                </a:solidFill>
              </a:rPr>
            </a:br>
            <a:r>
              <a:rPr lang="en-US" sz="3100" dirty="0" smtClean="0">
                <a:solidFill>
                  <a:srgbClr val="FF0000"/>
                </a:solidFill>
              </a:rPr>
              <a:t>2.Mendeskripsikan </a:t>
            </a:r>
            <a:r>
              <a:rPr lang="en-US" sz="3100" dirty="0" err="1" smtClean="0">
                <a:solidFill>
                  <a:srgbClr val="FF0000"/>
                </a:solidFill>
              </a:rPr>
              <a:t>perlindungan</a:t>
            </a:r>
            <a:r>
              <a:rPr lang="en-US" sz="3100" dirty="0" smtClean="0">
                <a:solidFill>
                  <a:srgbClr val="FF0000"/>
                </a:solidFill>
              </a:rPr>
              <a:t> </a:t>
            </a:r>
            <a:r>
              <a:rPr lang="en-US" sz="3100" dirty="0" err="1" smtClean="0">
                <a:solidFill>
                  <a:srgbClr val="FF0000"/>
                </a:solidFill>
              </a:rPr>
              <a:t>dan</a:t>
            </a:r>
            <a:r>
              <a:rPr lang="en-US" sz="3100" dirty="0" smtClean="0">
                <a:solidFill>
                  <a:srgbClr val="FF0000"/>
                </a:solidFill>
              </a:rPr>
              <a:t> </a:t>
            </a:r>
            <a:r>
              <a:rPr lang="en-US" sz="3100" dirty="0" err="1" smtClean="0">
                <a:solidFill>
                  <a:srgbClr val="FF0000"/>
                </a:solidFill>
              </a:rPr>
              <a:t>pemajuan</a:t>
            </a:r>
            <a:r>
              <a:rPr lang="en-US" sz="3100" dirty="0" smtClean="0">
                <a:solidFill>
                  <a:srgbClr val="FF0000"/>
                </a:solidFill>
              </a:rPr>
              <a:t> HAM.</a:t>
            </a:r>
            <a:r>
              <a:rPr lang="id-ID" sz="3100" dirty="0" smtClean="0">
                <a:solidFill>
                  <a:srgbClr val="FF0000"/>
                </a:solidFill>
              </a:rPr>
              <a:t/>
            </a:r>
            <a:br>
              <a:rPr lang="id-ID" sz="3100" dirty="0" smtClean="0">
                <a:solidFill>
                  <a:srgbClr val="FF0000"/>
                </a:solidFill>
              </a:rPr>
            </a:br>
            <a:r>
              <a:rPr lang="id-ID" sz="3100" dirty="0" smtClean="0">
                <a:solidFill>
                  <a:srgbClr val="FF0000"/>
                </a:solidFill>
              </a:rPr>
              <a:t>3</a:t>
            </a:r>
            <a:r>
              <a:rPr lang="en-US" sz="3100" dirty="0" smtClean="0">
                <a:solidFill>
                  <a:srgbClr val="FF0000"/>
                </a:solidFill>
              </a:rPr>
              <a:t>.</a:t>
            </a:r>
            <a:r>
              <a:rPr lang="en-US" sz="3100" dirty="0" err="1" smtClean="0">
                <a:solidFill>
                  <a:srgbClr val="FF0000"/>
                </a:solidFill>
              </a:rPr>
              <a:t>Menjelaskan</a:t>
            </a:r>
            <a:r>
              <a:rPr lang="en-US" sz="3100" dirty="0" smtClean="0">
                <a:solidFill>
                  <a:srgbClr val="FF0000"/>
                </a:solidFill>
              </a:rPr>
              <a:t> </a:t>
            </a:r>
            <a:r>
              <a:rPr lang="en-US" sz="3100" dirty="0" err="1" smtClean="0">
                <a:solidFill>
                  <a:srgbClr val="FF0000"/>
                </a:solidFill>
              </a:rPr>
              <a:t>dasar</a:t>
            </a:r>
            <a:r>
              <a:rPr lang="en-US" sz="3100" dirty="0" smtClean="0">
                <a:solidFill>
                  <a:srgbClr val="FF0000"/>
                </a:solidFill>
              </a:rPr>
              <a:t> </a:t>
            </a:r>
            <a:r>
              <a:rPr lang="en-US" sz="3100" dirty="0" err="1" smtClean="0">
                <a:solidFill>
                  <a:srgbClr val="FF0000"/>
                </a:solidFill>
              </a:rPr>
              <a:t>hukum</a:t>
            </a:r>
            <a:r>
              <a:rPr lang="en-US" sz="3100" dirty="0" smtClean="0">
                <a:solidFill>
                  <a:srgbClr val="FF0000"/>
                </a:solidFill>
              </a:rPr>
              <a:t> </a:t>
            </a:r>
            <a:r>
              <a:rPr lang="en-US" sz="3100" dirty="0" err="1" smtClean="0">
                <a:solidFill>
                  <a:srgbClr val="FF0000"/>
                </a:solidFill>
              </a:rPr>
              <a:t>hak</a:t>
            </a:r>
            <a:r>
              <a:rPr lang="en-US" sz="3100" dirty="0" smtClean="0">
                <a:solidFill>
                  <a:srgbClr val="FF0000"/>
                </a:solidFill>
              </a:rPr>
              <a:t> </a:t>
            </a:r>
            <a:r>
              <a:rPr lang="en-US" sz="3100" dirty="0" err="1" smtClean="0">
                <a:solidFill>
                  <a:srgbClr val="FF0000"/>
                </a:solidFill>
              </a:rPr>
              <a:t>asasi</a:t>
            </a:r>
            <a:r>
              <a:rPr lang="en-US" sz="3100" dirty="0" smtClean="0">
                <a:solidFill>
                  <a:srgbClr val="FF0000"/>
                </a:solidFill>
              </a:rPr>
              <a:t> </a:t>
            </a:r>
            <a:r>
              <a:rPr lang="en-US" sz="3100" dirty="0" err="1" smtClean="0">
                <a:solidFill>
                  <a:srgbClr val="FF0000"/>
                </a:solidFill>
              </a:rPr>
              <a:t>manusia</a:t>
            </a:r>
            <a:r>
              <a:rPr lang="en-US" sz="3100" dirty="0" smtClean="0">
                <a:solidFill>
                  <a:srgbClr val="FF0000"/>
                </a:solidFill>
              </a:rPr>
              <a:t> </a:t>
            </a:r>
            <a:r>
              <a:rPr lang="en-US" sz="3100" dirty="0" err="1" smtClean="0">
                <a:solidFill>
                  <a:srgbClr val="FF0000"/>
                </a:solidFill>
              </a:rPr>
              <a:t>diIndonesia</a:t>
            </a:r>
            <a:r>
              <a:rPr lang="en-US" sz="3100" dirty="0" smtClean="0">
                <a:solidFill>
                  <a:srgbClr val="FF0000"/>
                </a:solidFill>
              </a:rPr>
              <a:t>.</a:t>
            </a:r>
            <a:r>
              <a:rPr lang="id-ID" sz="3100" dirty="0" smtClean="0"/>
              <a:t/>
            </a:r>
            <a:br>
              <a:rPr lang="id-ID" sz="3100" dirty="0" smtClean="0"/>
            </a:br>
            <a:r>
              <a:rPr lang="id-ID" sz="3100" dirty="0" smtClean="0"/>
              <a:t>4</a:t>
            </a:r>
            <a:r>
              <a:rPr lang="en-US" sz="3100" dirty="0" smtClean="0"/>
              <a:t>.</a:t>
            </a:r>
            <a:r>
              <a:rPr lang="en-US" sz="3100" dirty="0" err="1" smtClean="0"/>
              <a:t>Menganalisis</a:t>
            </a:r>
            <a:r>
              <a:rPr lang="en-US" sz="3100" dirty="0" smtClean="0"/>
              <a:t> </a:t>
            </a:r>
            <a:r>
              <a:rPr lang="en-US" sz="3100" dirty="0" err="1" smtClean="0"/>
              <a:t>upaya</a:t>
            </a:r>
            <a:r>
              <a:rPr lang="en-US" sz="3100" dirty="0" smtClean="0"/>
              <a:t> </a:t>
            </a:r>
            <a:r>
              <a:rPr lang="en-US" sz="3100" dirty="0" err="1" smtClean="0"/>
              <a:t>pemerintah</a:t>
            </a:r>
            <a:r>
              <a:rPr lang="en-US" sz="3100" dirty="0" smtClean="0"/>
              <a:t> </a:t>
            </a:r>
            <a:r>
              <a:rPr lang="en-US" sz="3100" dirty="0" err="1" smtClean="0"/>
              <a:t>dalam</a:t>
            </a:r>
            <a:r>
              <a:rPr lang="en-US" sz="3100" dirty="0" smtClean="0"/>
              <a:t> </a:t>
            </a:r>
            <a:r>
              <a:rPr lang="en-US" sz="3100" dirty="0" err="1" smtClean="0"/>
              <a:t>menegakkan</a:t>
            </a:r>
            <a:r>
              <a:rPr lang="en-US" sz="3100" dirty="0" smtClean="0"/>
              <a:t> </a:t>
            </a:r>
            <a:br>
              <a:rPr lang="en-US" sz="3100" dirty="0" smtClean="0"/>
            </a:br>
            <a:r>
              <a:rPr lang="en-US" sz="3100" dirty="0" smtClean="0"/>
              <a:t>    HAM.</a:t>
            </a:r>
            <a:r>
              <a:rPr lang="id-ID" sz="3100" dirty="0" smtClean="0"/>
              <a:t/>
            </a:r>
            <a:br>
              <a:rPr lang="id-ID" sz="3100" dirty="0" smtClean="0"/>
            </a:br>
            <a:r>
              <a:rPr lang="id-ID" sz="3100" dirty="0" smtClean="0"/>
              <a:t>5</a:t>
            </a:r>
            <a:r>
              <a:rPr lang="en-US" sz="3100" dirty="0" smtClean="0"/>
              <a:t>.</a:t>
            </a:r>
            <a:r>
              <a:rPr lang="en-US" sz="3100" dirty="0" err="1" smtClean="0"/>
              <a:t>Membangun</a:t>
            </a:r>
            <a:r>
              <a:rPr lang="en-US" sz="3100" dirty="0" smtClean="0"/>
              <a:t> </a:t>
            </a:r>
            <a:r>
              <a:rPr lang="en-US" sz="3100" dirty="0" err="1" smtClean="0"/>
              <a:t>partisipasi</a:t>
            </a:r>
            <a:r>
              <a:rPr lang="en-US" sz="3100" dirty="0" smtClean="0"/>
              <a:t> </a:t>
            </a:r>
            <a:r>
              <a:rPr lang="en-US" sz="3100" dirty="0" err="1" smtClean="0"/>
              <a:t>masyarakat</a:t>
            </a:r>
            <a:r>
              <a:rPr lang="en-US" sz="3100" dirty="0" smtClean="0"/>
              <a:t> </a:t>
            </a:r>
            <a:r>
              <a:rPr lang="en-US" sz="3100" dirty="0" err="1" smtClean="0"/>
              <a:t>dalam</a:t>
            </a:r>
            <a:r>
              <a:rPr lang="en-US" sz="3100" dirty="0" smtClean="0"/>
              <a:t> </a:t>
            </a:r>
            <a:r>
              <a:rPr lang="en-US" sz="3100" dirty="0" err="1" smtClean="0"/>
              <a:t>pemajuan</a:t>
            </a:r>
            <a:r>
              <a:rPr lang="en-US" sz="3100" dirty="0" smtClean="0"/>
              <a:t>,</a:t>
            </a:r>
            <a:r>
              <a:rPr lang="id-ID" sz="3100" dirty="0" smtClean="0"/>
              <a:t/>
            </a:r>
            <a:br>
              <a:rPr lang="id-ID" sz="3100" dirty="0" smtClean="0"/>
            </a:br>
            <a:r>
              <a:rPr lang="id-ID" sz="3100" dirty="0" smtClean="0"/>
              <a:t> </a:t>
            </a:r>
            <a:r>
              <a:rPr lang="en-US" sz="3100" dirty="0" smtClean="0"/>
              <a:t> </a:t>
            </a:r>
            <a:r>
              <a:rPr lang="en-US" sz="3100" dirty="0" err="1" smtClean="0"/>
              <a:t>penghormatan</a:t>
            </a:r>
            <a:r>
              <a:rPr lang="en-US" sz="3100" dirty="0" smtClean="0"/>
              <a:t>, </a:t>
            </a:r>
            <a:r>
              <a:rPr lang="en-US" sz="3100" dirty="0" err="1" smtClean="0"/>
              <a:t>dan</a:t>
            </a:r>
            <a:r>
              <a:rPr lang="en-US" sz="3100" dirty="0" smtClean="0"/>
              <a:t> </a:t>
            </a:r>
            <a:r>
              <a:rPr lang="en-US" sz="3100" dirty="0" err="1" smtClean="0"/>
              <a:t>penegakan</a:t>
            </a:r>
            <a:r>
              <a:rPr lang="en-US" sz="3100" dirty="0" smtClean="0"/>
              <a:t> HAM </a:t>
            </a:r>
            <a:r>
              <a:rPr lang="en-US" sz="3100" dirty="0" err="1" smtClean="0"/>
              <a:t>di</a:t>
            </a:r>
            <a:r>
              <a:rPr lang="en-US" sz="3100" dirty="0" smtClean="0"/>
              <a:t> Indonesia.</a:t>
            </a:r>
            <a:r>
              <a:rPr lang="id-ID" sz="3100" dirty="0" smtClean="0"/>
              <a:t/>
            </a:r>
            <a:br>
              <a:rPr lang="id-ID" sz="3100" dirty="0" smtClean="0"/>
            </a:br>
            <a:r>
              <a:rPr lang="id-ID" sz="3200" dirty="0" smtClean="0"/>
              <a:t/>
            </a:r>
            <a:br>
              <a:rPr lang="id-ID" sz="3200" dirty="0" smtClean="0"/>
            </a:br>
            <a:endParaRPr lang="id-ID"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22714"/>
          </a:xfrm>
        </p:spPr>
        <p:txBody>
          <a:bodyPr/>
          <a:lstStyle/>
          <a:p>
            <a:endParaRPr lang="en-US" dirty="0"/>
          </a:p>
        </p:txBody>
      </p:sp>
      <p:pic>
        <p:nvPicPr>
          <p:cNvPr id="3" name="Picture 3" descr="C:\Users\USER\Downloads\KORUPSI.jpg"/>
          <p:cNvPicPr>
            <a:picLocks noChangeAspect="1" noChangeArrowheads="1"/>
          </p:cNvPicPr>
          <p:nvPr/>
        </p:nvPicPr>
        <p:blipFill>
          <a:blip r:embed="rId2" cstate="print"/>
          <a:srcRect/>
          <a:stretch>
            <a:fillRect/>
          </a:stretch>
        </p:blipFill>
        <p:spPr bwMode="auto">
          <a:xfrm>
            <a:off x="323528" y="0"/>
            <a:ext cx="8424936" cy="6500834"/>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06690"/>
          </a:xfrm>
        </p:spPr>
        <p:txBody>
          <a:bodyPr/>
          <a:lstStyle/>
          <a:p>
            <a:endParaRPr lang="en-US" dirty="0"/>
          </a:p>
        </p:txBody>
      </p:sp>
      <p:pic>
        <p:nvPicPr>
          <p:cNvPr id="3" name="Content Placeholder 2" descr="C:\Users\USER\Downloads\HAM MAHASISWA.jpg"/>
          <p:cNvPicPr>
            <a:picLocks noGrp="1" noChangeAspect="1" noChangeArrowheads="1"/>
          </p:cNvPicPr>
          <p:nvPr>
            <p:ph idx="1"/>
          </p:nvPr>
        </p:nvPicPr>
        <p:blipFill>
          <a:blip r:embed="rId2" cstate="print"/>
          <a:srcRect/>
          <a:stretch>
            <a:fillRect/>
          </a:stretch>
        </p:blipFill>
        <p:spPr bwMode="auto">
          <a:xfrm>
            <a:off x="714348" y="428604"/>
            <a:ext cx="8178132" cy="6024732"/>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715436" cy="6369072"/>
          </a:xfrm>
        </p:spPr>
        <p:style>
          <a:lnRef idx="1">
            <a:schemeClr val="accent5"/>
          </a:lnRef>
          <a:fillRef idx="2">
            <a:schemeClr val="accent5"/>
          </a:fillRef>
          <a:effectRef idx="1">
            <a:schemeClr val="accent5"/>
          </a:effectRef>
          <a:fontRef idx="minor">
            <a:schemeClr val="dk1"/>
          </a:fontRef>
        </p:style>
        <p:txBody>
          <a:bodyPr>
            <a:normAutofit fontScale="90000"/>
          </a:bodyPr>
          <a:lstStyle/>
          <a:p>
            <a:pPr algn="l"/>
            <a:r>
              <a:rPr lang="id-ID" sz="4800" b="1" dirty="0" smtClean="0">
                <a:solidFill>
                  <a:srgbClr val="FF0000"/>
                </a:solidFill>
              </a:rPr>
              <a:t>Pengertian Hak Asasi  Manusia</a:t>
            </a:r>
            <a:r>
              <a:rPr lang="id-ID" sz="3200" b="1" dirty="0" smtClean="0">
                <a:solidFill>
                  <a:srgbClr val="FF0000"/>
                </a:solidFill>
              </a:rPr>
              <a:t/>
            </a:r>
            <a:br>
              <a:rPr lang="id-ID" sz="3200" b="1" dirty="0" smtClean="0">
                <a:solidFill>
                  <a:srgbClr val="FF0000"/>
                </a:solidFill>
              </a:rPr>
            </a:br>
            <a:r>
              <a:rPr lang="id-ID" sz="3200" dirty="0" smtClean="0"/>
              <a:t> </a:t>
            </a:r>
            <a:r>
              <a:rPr lang="id-ID" sz="3200" b="1" dirty="0" smtClean="0">
                <a:solidFill>
                  <a:srgbClr val="FF0000"/>
                </a:solidFill>
              </a:rPr>
              <a:t>UU No.39 tahun 1999</a:t>
            </a:r>
            <a:r>
              <a:rPr lang="id-ID" sz="3200" b="1" dirty="0" smtClean="0">
                <a:solidFill>
                  <a:schemeClr val="tx1"/>
                </a:solidFill>
              </a:rPr>
              <a:t>:Seperangkat hak yang melekat  pada hakikat keberadaan manusia  sebagai mahluk Tuhan  yang maha esa dan merupakan anugerah-nya yang wajib di hormati,di junjung tinggi, dan di lindungi oleh negara,hukum,pemerintah,dan setiap orang  demi kehormatan serta perlindungan harkat dan martabat manusia. </a:t>
            </a:r>
            <a:r>
              <a:rPr lang="id-ID" sz="3200" dirty="0" smtClean="0"/>
              <a:t/>
            </a:r>
            <a:br>
              <a:rPr lang="id-ID" sz="3200" dirty="0" smtClean="0"/>
            </a:br>
            <a:r>
              <a:rPr lang="id-ID" sz="3200" dirty="0" smtClean="0"/>
              <a:t/>
            </a:r>
            <a:br>
              <a:rPr lang="id-ID" sz="3200" dirty="0" smtClean="0"/>
            </a:br>
            <a:r>
              <a:rPr lang="id-ID" sz="3200" dirty="0" smtClean="0"/>
              <a:t> </a:t>
            </a:r>
            <a:r>
              <a:rPr lang="id-ID" b="1" dirty="0" smtClean="0">
                <a:solidFill>
                  <a:srgbClr val="FF0000"/>
                </a:solidFill>
              </a:rPr>
              <a:t>Pengertian HAM </a:t>
            </a:r>
            <a:r>
              <a:rPr lang="id-ID" sz="3200" dirty="0" smtClean="0"/>
              <a:t/>
            </a:r>
            <a:br>
              <a:rPr lang="id-ID" sz="3200" dirty="0" smtClean="0"/>
            </a:br>
            <a:r>
              <a:rPr lang="id-ID" sz="3200" dirty="0" smtClean="0"/>
              <a:t>menurut </a:t>
            </a:r>
            <a:r>
              <a:rPr lang="id-ID" sz="3200" b="1" dirty="0" smtClean="0"/>
              <a:t>Miriam Budiardjo</a:t>
            </a:r>
            <a:r>
              <a:rPr lang="id-ID" sz="3200" b="1" dirty="0" smtClean="0">
                <a:solidFill>
                  <a:srgbClr val="FF0000"/>
                </a:solidFill>
              </a:rPr>
              <a:t>:</a:t>
            </a:r>
            <a:br>
              <a:rPr lang="id-ID" sz="3200" b="1" dirty="0" smtClean="0">
                <a:solidFill>
                  <a:srgbClr val="FF0000"/>
                </a:solidFill>
              </a:rPr>
            </a:br>
            <a:r>
              <a:rPr lang="id-ID" sz="3200" b="1" dirty="0" smtClean="0">
                <a:solidFill>
                  <a:srgbClr val="FF0000"/>
                </a:solidFill>
              </a:rPr>
              <a:t> </a:t>
            </a:r>
            <a:r>
              <a:rPr lang="id-ID" sz="3200" b="1" dirty="0" smtClean="0"/>
              <a:t>HAM</a:t>
            </a:r>
            <a:r>
              <a:rPr lang="id-ID" sz="3200" dirty="0" smtClean="0"/>
              <a:t> adalah hak manusia  yang telah di peroleh yang di bawanya  bersama dengan kelahirannya atau kehadirannya di masyakat</a:t>
            </a:r>
            <a:endParaRPr lang="id-ID"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715436" cy="6440510"/>
          </a:xfrm>
        </p:spPr>
        <p:style>
          <a:lnRef idx="1">
            <a:schemeClr val="accent5"/>
          </a:lnRef>
          <a:fillRef idx="2">
            <a:schemeClr val="accent5"/>
          </a:fillRef>
          <a:effectRef idx="1">
            <a:schemeClr val="accent5"/>
          </a:effectRef>
          <a:fontRef idx="minor">
            <a:schemeClr val="dk1"/>
          </a:fontRef>
        </p:style>
        <p:txBody>
          <a:bodyPr>
            <a:normAutofit fontScale="90000"/>
          </a:bodyPr>
          <a:lstStyle/>
          <a:p>
            <a:pPr algn="l"/>
            <a:r>
              <a:rPr lang="id-ID" sz="4000" b="1" dirty="0" smtClean="0">
                <a:solidFill>
                  <a:srgbClr val="FF0000"/>
                </a:solidFill>
              </a:rPr>
              <a:t/>
            </a:r>
            <a:br>
              <a:rPr lang="id-ID" sz="4000" b="1" dirty="0" smtClean="0">
                <a:solidFill>
                  <a:srgbClr val="FF0000"/>
                </a:solidFill>
              </a:rPr>
            </a:br>
            <a:r>
              <a:rPr lang="id-ID" sz="4000" b="1" dirty="0" smtClean="0">
                <a:solidFill>
                  <a:srgbClr val="FF0000"/>
                </a:solidFill>
              </a:rPr>
              <a:t/>
            </a:r>
            <a:br>
              <a:rPr lang="id-ID" sz="4000" b="1" dirty="0" smtClean="0">
                <a:solidFill>
                  <a:srgbClr val="FF0000"/>
                </a:solidFill>
              </a:rPr>
            </a:br>
            <a:r>
              <a:rPr lang="id-ID" sz="4000" b="1" dirty="0" smtClean="0">
                <a:solidFill>
                  <a:srgbClr val="FF0000"/>
                </a:solidFill>
              </a:rPr>
              <a:t/>
            </a:r>
            <a:br>
              <a:rPr lang="id-ID" sz="4000" b="1" dirty="0" smtClean="0">
                <a:solidFill>
                  <a:srgbClr val="FF0000"/>
                </a:solidFill>
              </a:rPr>
            </a:br>
            <a:r>
              <a:rPr lang="id-ID" sz="4000" b="1" dirty="0" smtClean="0">
                <a:solidFill>
                  <a:srgbClr val="FF0000"/>
                </a:solidFill>
              </a:rPr>
              <a:t/>
            </a:r>
            <a:br>
              <a:rPr lang="id-ID" sz="4000" b="1" dirty="0" smtClean="0">
                <a:solidFill>
                  <a:srgbClr val="FF0000"/>
                </a:solidFill>
              </a:rPr>
            </a:br>
            <a:r>
              <a:rPr lang="id-ID" sz="4000" b="1" dirty="0" smtClean="0">
                <a:solidFill>
                  <a:srgbClr val="FF0000"/>
                </a:solidFill>
              </a:rPr>
              <a:t/>
            </a:r>
            <a:br>
              <a:rPr lang="id-ID" sz="4000" b="1" dirty="0" smtClean="0">
                <a:solidFill>
                  <a:srgbClr val="FF0000"/>
                </a:solidFill>
              </a:rPr>
            </a:br>
            <a:r>
              <a:rPr lang="id-ID" sz="4900" b="1" dirty="0" smtClean="0">
                <a:solidFill>
                  <a:srgbClr val="FF0000"/>
                </a:solidFill>
              </a:rPr>
              <a:t>Pelanggaran HAM adalah: uu no 39 tahun 1999</a:t>
            </a:r>
            <a:r>
              <a:rPr lang="id-ID" sz="4000" dirty="0" smtClean="0"/>
              <a:t/>
            </a:r>
            <a:br>
              <a:rPr lang="id-ID" sz="4000" dirty="0" smtClean="0"/>
            </a:br>
            <a:r>
              <a:rPr lang="en-US" sz="3100" dirty="0" smtClean="0"/>
              <a:t> </a:t>
            </a:r>
            <a:r>
              <a:rPr lang="en-US" sz="3100" dirty="0" err="1" smtClean="0"/>
              <a:t>Setiap</a:t>
            </a:r>
            <a:r>
              <a:rPr lang="en-US" sz="3100" dirty="0" smtClean="0"/>
              <a:t> </a:t>
            </a:r>
            <a:r>
              <a:rPr lang="en-US" sz="3100" dirty="0" err="1" smtClean="0"/>
              <a:t>perbuatan</a:t>
            </a:r>
            <a:r>
              <a:rPr lang="en-US" sz="3100" dirty="0" smtClean="0"/>
              <a:t> </a:t>
            </a:r>
            <a:r>
              <a:rPr lang="en-US" sz="3100" dirty="0" err="1" smtClean="0"/>
              <a:t>seseorang</a:t>
            </a:r>
            <a:r>
              <a:rPr lang="en-US" sz="3100" dirty="0" smtClean="0"/>
              <a:t> </a:t>
            </a:r>
            <a:r>
              <a:rPr lang="en-US" sz="3100" dirty="0" err="1" smtClean="0"/>
              <a:t>atau</a:t>
            </a:r>
            <a:r>
              <a:rPr lang="en-US" sz="3100" dirty="0" smtClean="0"/>
              <a:t> </a:t>
            </a:r>
            <a:r>
              <a:rPr lang="en-US" sz="3100" dirty="0" err="1" smtClean="0"/>
              <a:t>sekelompok</a:t>
            </a:r>
            <a:r>
              <a:rPr lang="en-US" sz="3100" dirty="0" smtClean="0"/>
              <a:t> </a:t>
            </a:r>
            <a:r>
              <a:rPr lang="en-US" sz="3100" dirty="0" err="1" smtClean="0"/>
              <a:t>orang</a:t>
            </a:r>
            <a:r>
              <a:rPr lang="en-US" sz="3100" dirty="0" smtClean="0"/>
              <a:t> </a:t>
            </a:r>
            <a:r>
              <a:rPr lang="en-US" sz="3100" dirty="0" err="1" smtClean="0"/>
              <a:t>termasuk</a:t>
            </a:r>
            <a:r>
              <a:rPr lang="en-US" sz="3100" dirty="0" smtClean="0"/>
              <a:t> </a:t>
            </a:r>
            <a:r>
              <a:rPr lang="en-US" sz="3100" dirty="0" err="1" smtClean="0"/>
              <a:t>aparat</a:t>
            </a:r>
            <a:r>
              <a:rPr lang="en-US" sz="3100" dirty="0" smtClean="0"/>
              <a:t> Negara </a:t>
            </a:r>
            <a:r>
              <a:rPr lang="en-US" sz="3100" dirty="0" err="1" smtClean="0"/>
              <a:t>baik</a:t>
            </a:r>
            <a:r>
              <a:rPr lang="en-US" sz="3100" dirty="0" smtClean="0"/>
              <a:t> </a:t>
            </a:r>
            <a:r>
              <a:rPr lang="en-US" sz="3100" dirty="0" err="1" smtClean="0"/>
              <a:t>disegaja</a:t>
            </a:r>
            <a:r>
              <a:rPr lang="en-US" sz="3100" dirty="0" smtClean="0"/>
              <a:t> </a:t>
            </a:r>
            <a:r>
              <a:rPr lang="en-US" sz="3100" dirty="0" err="1" smtClean="0"/>
              <a:t>maupun</a:t>
            </a:r>
            <a:r>
              <a:rPr lang="en-US" sz="3100" dirty="0" smtClean="0"/>
              <a:t> </a:t>
            </a:r>
            <a:r>
              <a:rPr lang="en-US" sz="3100" dirty="0" err="1" smtClean="0"/>
              <a:t>tidak</a:t>
            </a:r>
            <a:r>
              <a:rPr lang="en-US" sz="3100" dirty="0" smtClean="0"/>
              <a:t> </a:t>
            </a:r>
            <a:r>
              <a:rPr lang="en-US" sz="3100" dirty="0" err="1" smtClean="0"/>
              <a:t>disengaja</a:t>
            </a:r>
            <a:r>
              <a:rPr lang="en-US" sz="3100" dirty="0" smtClean="0"/>
              <a:t> </a:t>
            </a:r>
            <a:r>
              <a:rPr lang="en-US" sz="3100" dirty="0" err="1" smtClean="0"/>
              <a:t>atau</a:t>
            </a:r>
            <a:r>
              <a:rPr lang="en-US" sz="3100" dirty="0" smtClean="0"/>
              <a:t> </a:t>
            </a:r>
            <a:r>
              <a:rPr lang="en-US" sz="3100" dirty="0" err="1" smtClean="0"/>
              <a:t>kelalaian</a:t>
            </a:r>
            <a:r>
              <a:rPr lang="en-US" sz="3100" dirty="0" smtClean="0"/>
              <a:t> yang </a:t>
            </a:r>
            <a:r>
              <a:rPr lang="en-US" sz="3100" dirty="0" err="1" smtClean="0"/>
              <a:t>secara</a:t>
            </a:r>
            <a:r>
              <a:rPr lang="en-US" sz="3100" dirty="0" smtClean="0"/>
              <a:t> </a:t>
            </a:r>
            <a:r>
              <a:rPr lang="en-US" sz="3100" dirty="0" err="1" smtClean="0"/>
              <a:t>melawan</a:t>
            </a:r>
            <a:r>
              <a:rPr lang="en-US" sz="3100" dirty="0" smtClean="0"/>
              <a:t> </a:t>
            </a:r>
            <a:r>
              <a:rPr lang="en-US" sz="3100" dirty="0" err="1" smtClean="0"/>
              <a:t>hukum</a:t>
            </a:r>
            <a:r>
              <a:rPr lang="en-US" sz="3100" dirty="0" smtClean="0"/>
              <a:t> </a:t>
            </a:r>
            <a:r>
              <a:rPr lang="en-US" sz="3100" dirty="0" err="1" smtClean="0"/>
              <a:t>mengurangi</a:t>
            </a:r>
            <a:r>
              <a:rPr lang="en-US" sz="3100" dirty="0" smtClean="0"/>
              <a:t>, </a:t>
            </a:r>
            <a:r>
              <a:rPr lang="en-US" sz="3100" dirty="0" err="1" smtClean="0"/>
              <a:t>menghalangi</a:t>
            </a:r>
            <a:r>
              <a:rPr lang="en-US" sz="3100" dirty="0" smtClean="0"/>
              <a:t>, </a:t>
            </a:r>
            <a:r>
              <a:rPr lang="en-US" sz="3100" dirty="0" err="1" smtClean="0"/>
              <a:t>membatasi</a:t>
            </a:r>
            <a:r>
              <a:rPr lang="en-US" sz="3100" dirty="0" smtClean="0"/>
              <a:t>, </a:t>
            </a:r>
            <a:r>
              <a:rPr lang="en-US" sz="3100" dirty="0" err="1" smtClean="0"/>
              <a:t>dan</a:t>
            </a:r>
            <a:r>
              <a:rPr lang="en-US" sz="3100" dirty="0" smtClean="0"/>
              <a:t> </a:t>
            </a:r>
            <a:r>
              <a:rPr lang="en-US" sz="3100" dirty="0" err="1" smtClean="0"/>
              <a:t>atau</a:t>
            </a:r>
            <a:r>
              <a:rPr lang="en-US" sz="3100" dirty="0" smtClean="0"/>
              <a:t> </a:t>
            </a:r>
            <a:r>
              <a:rPr lang="en-US" sz="3100" dirty="0" err="1" smtClean="0"/>
              <a:t>mencabut</a:t>
            </a:r>
            <a:r>
              <a:rPr lang="en-US" sz="3100" dirty="0" smtClean="0"/>
              <a:t> HAM </a:t>
            </a:r>
            <a:r>
              <a:rPr lang="en-US" sz="3100" dirty="0" err="1" smtClean="0"/>
              <a:t>seseorang</a:t>
            </a:r>
            <a:r>
              <a:rPr lang="en-US" sz="3100" dirty="0" smtClean="0"/>
              <a:t> </a:t>
            </a:r>
            <a:r>
              <a:rPr lang="en-US" sz="3100" dirty="0" err="1" smtClean="0"/>
              <a:t>atau</a:t>
            </a:r>
            <a:r>
              <a:rPr lang="en-US" sz="3100" dirty="0" smtClean="0"/>
              <a:t> </a:t>
            </a:r>
            <a:r>
              <a:rPr lang="en-US" sz="3100" dirty="0" err="1" smtClean="0"/>
              <a:t>kelompok</a:t>
            </a:r>
            <a:r>
              <a:rPr lang="en-US" sz="3100" dirty="0" smtClean="0"/>
              <a:t> </a:t>
            </a:r>
            <a:r>
              <a:rPr lang="en-US" sz="3100" dirty="0" err="1" smtClean="0"/>
              <a:t>orang</a:t>
            </a:r>
            <a:r>
              <a:rPr lang="en-US" sz="3100" dirty="0" smtClean="0"/>
              <a:t> yang </a:t>
            </a:r>
            <a:r>
              <a:rPr lang="en-US" sz="3100" dirty="0" err="1" smtClean="0"/>
              <a:t>dijamin</a:t>
            </a:r>
            <a:r>
              <a:rPr lang="en-US" sz="3100" dirty="0" smtClean="0"/>
              <a:t> </a:t>
            </a:r>
            <a:r>
              <a:rPr lang="en-US" sz="3100" dirty="0" err="1" smtClean="0"/>
              <a:t>oleh</a:t>
            </a:r>
            <a:r>
              <a:rPr lang="en-US" sz="3100" dirty="0" smtClean="0"/>
              <a:t> UU </a:t>
            </a:r>
            <a:r>
              <a:rPr lang="en-US" sz="3100" dirty="0" err="1" smtClean="0"/>
              <a:t>ini</a:t>
            </a:r>
            <a:r>
              <a:rPr lang="en-US" sz="3100" dirty="0" smtClean="0"/>
              <a:t> </a:t>
            </a:r>
            <a:r>
              <a:rPr lang="en-US" sz="3100" dirty="0" err="1" smtClean="0"/>
              <a:t>dan</a:t>
            </a:r>
            <a:r>
              <a:rPr lang="en-US" sz="3100" dirty="0" smtClean="0"/>
              <a:t> </a:t>
            </a:r>
            <a:r>
              <a:rPr lang="en-US" sz="3100" dirty="0" err="1" smtClean="0"/>
              <a:t>tidak</a:t>
            </a:r>
            <a:r>
              <a:rPr lang="en-US" sz="3100" dirty="0" smtClean="0"/>
              <a:t> </a:t>
            </a:r>
            <a:r>
              <a:rPr lang="en-US" sz="3100" dirty="0" err="1" smtClean="0"/>
              <a:t>mendapatkan</a:t>
            </a:r>
            <a:r>
              <a:rPr lang="en-US" sz="3100" dirty="0" smtClean="0"/>
              <a:t> </a:t>
            </a:r>
            <a:r>
              <a:rPr lang="en-US" sz="3100" dirty="0" err="1" smtClean="0"/>
              <a:t>atau</a:t>
            </a:r>
            <a:r>
              <a:rPr lang="en-US" sz="3100" dirty="0" smtClean="0"/>
              <a:t> </a:t>
            </a:r>
            <a:r>
              <a:rPr lang="en-US" sz="3100" dirty="0" err="1" smtClean="0"/>
              <a:t>dikhawatirkan</a:t>
            </a:r>
            <a:r>
              <a:rPr lang="en-US" sz="3100" dirty="0" smtClean="0"/>
              <a:t> </a:t>
            </a:r>
            <a:r>
              <a:rPr lang="en-US" sz="3100" dirty="0" err="1" smtClean="0"/>
              <a:t>tidak</a:t>
            </a:r>
            <a:r>
              <a:rPr lang="en-US" sz="3100" dirty="0" smtClean="0"/>
              <a:t> </a:t>
            </a:r>
            <a:r>
              <a:rPr lang="en-US" sz="3100" dirty="0" err="1" smtClean="0"/>
              <a:t>akan</a:t>
            </a:r>
            <a:r>
              <a:rPr lang="en-US" sz="3100" dirty="0" smtClean="0"/>
              <a:t> </a:t>
            </a:r>
            <a:r>
              <a:rPr lang="en-US" sz="3100" dirty="0" err="1" smtClean="0"/>
              <a:t>memperoleh</a:t>
            </a:r>
            <a:r>
              <a:rPr lang="en-US" sz="3100" dirty="0" smtClean="0"/>
              <a:t> </a:t>
            </a:r>
            <a:r>
              <a:rPr lang="en-US" sz="3100" dirty="0" err="1" smtClean="0"/>
              <a:t>penyelesaian</a:t>
            </a:r>
            <a:r>
              <a:rPr lang="en-US" sz="3100" dirty="0" smtClean="0"/>
              <a:t> </a:t>
            </a:r>
            <a:r>
              <a:rPr lang="en-US" sz="3100" dirty="0" err="1" smtClean="0"/>
              <a:t>hukum</a:t>
            </a:r>
            <a:r>
              <a:rPr lang="en-US" sz="3100" dirty="0" smtClean="0"/>
              <a:t> yang </a:t>
            </a:r>
            <a:r>
              <a:rPr lang="en-US" sz="3100" dirty="0" err="1" smtClean="0"/>
              <a:t>adil</a:t>
            </a:r>
            <a:r>
              <a:rPr lang="en-US" sz="3100" dirty="0" smtClean="0"/>
              <a:t> </a:t>
            </a:r>
            <a:r>
              <a:rPr lang="en-US" sz="3100" dirty="0" err="1" smtClean="0"/>
              <a:t>dan</a:t>
            </a:r>
            <a:r>
              <a:rPr lang="en-US" sz="3100" dirty="0" smtClean="0"/>
              <a:t> </a:t>
            </a:r>
            <a:r>
              <a:rPr lang="en-US" sz="3100" dirty="0" err="1" smtClean="0"/>
              <a:t>benar</a:t>
            </a:r>
            <a:r>
              <a:rPr lang="en-US" sz="3100" dirty="0" smtClean="0"/>
              <a:t> , </a:t>
            </a:r>
            <a:r>
              <a:rPr lang="en-US" sz="3100" dirty="0" err="1" smtClean="0"/>
              <a:t>berdasarkan</a:t>
            </a:r>
            <a:r>
              <a:rPr lang="en-US" sz="3100" dirty="0" smtClean="0"/>
              <a:t> </a:t>
            </a:r>
            <a:r>
              <a:rPr lang="en-US" sz="3100" dirty="0" err="1" smtClean="0"/>
              <a:t>mekanisme</a:t>
            </a:r>
            <a:r>
              <a:rPr lang="en-US" sz="3100" dirty="0" smtClean="0"/>
              <a:t> </a:t>
            </a:r>
            <a:r>
              <a:rPr lang="en-US" sz="3100" dirty="0" err="1" smtClean="0"/>
              <a:t>hukum</a:t>
            </a:r>
            <a:r>
              <a:rPr lang="en-US" sz="3100" dirty="0" smtClean="0"/>
              <a:t> yang </a:t>
            </a:r>
            <a:r>
              <a:rPr lang="en-US" sz="3100" dirty="0" err="1" smtClean="0"/>
              <a:t>berlaku</a:t>
            </a:r>
            <a:r>
              <a:rPr lang="en-US" sz="3100" dirty="0" smtClean="0"/>
              <a:t>.</a:t>
            </a:r>
            <a:r>
              <a:rPr lang="id-ID" sz="3100" dirty="0" smtClean="0"/>
              <a:t/>
            </a:r>
            <a:br>
              <a:rPr lang="id-ID" sz="3100" dirty="0" smtClean="0"/>
            </a:br>
            <a:r>
              <a:rPr lang="id-ID" sz="3100" dirty="0" smtClean="0"/>
              <a:t/>
            </a:r>
            <a:br>
              <a:rPr lang="id-ID" sz="3100" dirty="0" smtClean="0"/>
            </a:br>
            <a:r>
              <a:rPr lang="id-ID" sz="3100" dirty="0" smtClean="0"/>
              <a:t/>
            </a:r>
            <a:br>
              <a:rPr lang="id-ID" sz="3100" dirty="0" smtClean="0"/>
            </a:br>
            <a:r>
              <a:rPr lang="id-ID" sz="3100" dirty="0" smtClean="0"/>
              <a:t/>
            </a:r>
            <a:br>
              <a:rPr lang="id-ID" sz="3100" dirty="0" smtClean="0"/>
            </a:br>
            <a:r>
              <a:rPr lang="id-ID" sz="3100" dirty="0" smtClean="0"/>
              <a:t/>
            </a:r>
            <a:br>
              <a:rPr lang="id-ID" sz="3100" dirty="0" smtClean="0"/>
            </a:br>
            <a:r>
              <a:rPr lang="id-ID" sz="3100" dirty="0" smtClean="0"/>
              <a:t/>
            </a:r>
            <a:br>
              <a:rPr lang="id-ID" sz="3100" dirty="0" smtClean="0"/>
            </a:br>
            <a:r>
              <a:rPr lang="id-ID" sz="2800" dirty="0" smtClean="0"/>
              <a:t/>
            </a:r>
            <a:br>
              <a:rPr lang="id-ID" sz="2800" dirty="0" smtClean="0"/>
            </a:br>
            <a:r>
              <a:rPr lang="id-ID" sz="2800" dirty="0" smtClean="0"/>
              <a:t/>
            </a:r>
            <a:br>
              <a:rPr lang="id-ID" sz="2800" dirty="0" smtClean="0"/>
            </a:br>
            <a:r>
              <a:rPr lang="id-ID" sz="2800" dirty="0" smtClean="0"/>
              <a:t/>
            </a:r>
            <a:br>
              <a:rPr lang="id-ID" sz="2800" dirty="0" smtClean="0"/>
            </a:br>
            <a:r>
              <a:rPr lang="id-ID" sz="2800" dirty="0" smtClean="0"/>
              <a:t/>
            </a:r>
            <a:br>
              <a:rPr lang="id-ID" sz="2800" dirty="0" smtClean="0"/>
            </a:br>
            <a:endParaRPr lang="id-ID"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74638"/>
            <a:ext cx="8712968" cy="6322714"/>
          </a:xfrm>
        </p:spPr>
        <p:style>
          <a:lnRef idx="1">
            <a:schemeClr val="accent5"/>
          </a:lnRef>
          <a:fillRef idx="2">
            <a:schemeClr val="accent5"/>
          </a:fillRef>
          <a:effectRef idx="1">
            <a:schemeClr val="accent5"/>
          </a:effectRef>
          <a:fontRef idx="minor">
            <a:schemeClr val="dk1"/>
          </a:fontRef>
        </p:style>
        <p:txBody>
          <a:bodyPr/>
          <a:lstStyle/>
          <a:p>
            <a:pPr algn="l"/>
            <a:r>
              <a:rPr lang="en-US" b="1" dirty="0" smtClean="0">
                <a:solidFill>
                  <a:srgbClr val="FF0000"/>
                </a:solidFill>
              </a:rPr>
              <a:t>TUGAS KELOMPOK</a:t>
            </a:r>
            <a:br>
              <a:rPr lang="en-US" b="1" dirty="0" smtClean="0">
                <a:solidFill>
                  <a:srgbClr val="FF0000"/>
                </a:solidFill>
              </a:rPr>
            </a:br>
            <a:r>
              <a:rPr lang="en-US" dirty="0" smtClean="0"/>
              <a:t>1.Cari 5 </a:t>
            </a:r>
            <a:r>
              <a:rPr lang="en-US" dirty="0" err="1" smtClean="0"/>
              <a:t>kasus</a:t>
            </a:r>
            <a:r>
              <a:rPr lang="en-US" dirty="0" smtClean="0"/>
              <a:t> </a:t>
            </a:r>
            <a:r>
              <a:rPr lang="en-US" dirty="0" err="1" smtClean="0"/>
              <a:t>pelanggaran</a:t>
            </a:r>
            <a:r>
              <a:rPr lang="en-US" dirty="0" smtClean="0"/>
              <a:t> HAM</a:t>
            </a:r>
            <a:br>
              <a:rPr lang="en-US" dirty="0" smtClean="0"/>
            </a:br>
            <a:r>
              <a:rPr lang="en-US" dirty="0" smtClean="0"/>
              <a:t>   </a:t>
            </a:r>
            <a:r>
              <a:rPr lang="en-US" dirty="0" err="1" smtClean="0"/>
              <a:t>siswa</a:t>
            </a:r>
            <a:r>
              <a:rPr lang="en-US" dirty="0" smtClean="0"/>
              <a:t> </a:t>
            </a:r>
            <a:r>
              <a:rPr lang="en-US" dirty="0" err="1" smtClean="0"/>
              <a:t>di</a:t>
            </a:r>
            <a:r>
              <a:rPr lang="en-US" dirty="0" smtClean="0"/>
              <a:t> </a:t>
            </a:r>
            <a:r>
              <a:rPr lang="en-US" dirty="0" err="1" smtClean="0"/>
              <a:t>lingkungan</a:t>
            </a:r>
            <a:r>
              <a:rPr lang="en-US" dirty="0" smtClean="0"/>
              <a:t> </a:t>
            </a:r>
            <a:r>
              <a:rPr lang="en-US" dirty="0" err="1" smtClean="0"/>
              <a:t>sekolah</a:t>
            </a:r>
            <a:r>
              <a:rPr lang="en-US" dirty="0" smtClean="0"/>
              <a:t/>
            </a:r>
            <a:br>
              <a:rPr lang="en-US" dirty="0" smtClean="0"/>
            </a:br>
            <a:r>
              <a:rPr lang="en-US" dirty="0" smtClean="0"/>
              <a:t>2.Cari </a:t>
            </a:r>
            <a:r>
              <a:rPr lang="en-US" dirty="0" err="1" smtClean="0"/>
              <a:t>Solusi</a:t>
            </a:r>
            <a:r>
              <a:rPr lang="en-US" dirty="0" smtClean="0"/>
              <a:t> </a:t>
            </a:r>
            <a:r>
              <a:rPr lang="en-US" dirty="0" err="1" smtClean="0"/>
              <a:t>dari</a:t>
            </a:r>
            <a:r>
              <a:rPr lang="en-US" dirty="0" smtClean="0"/>
              <a:t> </a:t>
            </a:r>
            <a:r>
              <a:rPr lang="en-US" dirty="0" err="1" smtClean="0"/>
              <a:t>masing-masing</a:t>
            </a:r>
            <a:r>
              <a:rPr lang="en-US" dirty="0" smtClean="0"/>
              <a:t> </a:t>
            </a:r>
            <a:r>
              <a:rPr lang="en-US" dirty="0" err="1" smtClean="0"/>
              <a:t>pelanggaran</a:t>
            </a:r>
            <a:r>
              <a:rPr lang="en-US" dirty="0" smtClean="0"/>
              <a:t> HAM </a:t>
            </a:r>
            <a:r>
              <a:rPr lang="en-US" dirty="0" err="1" smtClean="0"/>
              <a:t>tersebut</a:t>
            </a:r>
            <a:r>
              <a:rPr lang="en-US" dirty="0" smtClean="0"/>
              <a:t>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300288"/>
            <a:ext cx="8715436" cy="6369072"/>
          </a:xfrm>
        </p:spPr>
        <p:style>
          <a:lnRef idx="1">
            <a:schemeClr val="accent5"/>
          </a:lnRef>
          <a:fillRef idx="2">
            <a:schemeClr val="accent5"/>
          </a:fillRef>
          <a:effectRef idx="1">
            <a:schemeClr val="accent5"/>
          </a:effectRef>
          <a:fontRef idx="minor">
            <a:schemeClr val="dk1"/>
          </a:fontRef>
        </p:style>
        <p:txBody>
          <a:bodyPr/>
          <a:lstStyle/>
          <a:p>
            <a:r>
              <a:rPr lang="id-ID" dirty="0" smtClean="0"/>
              <a:t>AMATI  VIDEO BERIKUT   INI</a:t>
            </a:r>
            <a:endParaRPr lang="id-ID" dirty="0"/>
          </a:p>
        </p:txBody>
      </p:sp>
      <p:graphicFrame>
        <p:nvGraphicFramePr>
          <p:cNvPr id="64514" name="Object 2"/>
          <p:cNvGraphicFramePr>
            <a:graphicFrameLocks noChangeAspect="1"/>
          </p:cNvGraphicFramePr>
          <p:nvPr/>
        </p:nvGraphicFramePr>
        <p:xfrm>
          <a:off x="2714625" y="620688"/>
          <a:ext cx="3063875" cy="430212"/>
        </p:xfrm>
        <a:graphic>
          <a:graphicData uri="http://schemas.openxmlformats.org/presentationml/2006/ole">
            <p:oleObj spid="_x0000_s64514" name="Packager Shell Object" showAsIcon="1" r:id="rId3" imgW="3063600" imgH="430200" progId="Package">
              <p:embed/>
            </p:oleObj>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8710</TotalTime>
  <Words>604</Words>
  <Application>Microsoft Office PowerPoint</Application>
  <PresentationFormat>On-screen Show (4:3)</PresentationFormat>
  <Paragraphs>86</Paragraphs>
  <Slides>26</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28" baseType="lpstr">
      <vt:lpstr>Office Theme</vt:lpstr>
      <vt:lpstr>Package</vt:lpstr>
      <vt:lpstr>K.I:.  1. Menghayati dan mengamalkan ajaran agama yang dianutnya. 2.  Menghayati dan mengamalkan perilaku jujur, disiplin, tanggungjawab, peduli (gotong royong, kerjasama, toleran, damai), santun, responsif dan pro-aktif dan menunjukkan sikap sebagai bagian dari solusi atas berbagai permasalahan dalam berinteraksi secara efektif dengan lingkungan sosial dan alam serta dalam menempatkan diri sebagai cerminan  bangsa dalam pergaulan dunia. 3. Memahami, menerapkan, menganalisis pengetahuan faktual, konseptual, prosedural berdasarkan rasa ingintahunya tentang ilmu pengetahuan, teknologi, seni, budaya, dan humaniora dengan wawasan kemanusiaan, kebangsaan, kenegaraan, dan peradaban terkait penyebab fenomena dan kejadian, serta menerapkan pengetahuan prosedural pada bidang kajian yang spesifik sesuai dengan bakat dan minatnya untuk memecahkan masalah 4. Mengolah, menalar, dan menyaji dalam ranah konkret dan ranah abstrak terkait dengan pengembangan dari yang dipelajarinya di sekolah secara mandiri, dan mampu menggunakan metoda sesuai kaidah keilmuan.</vt:lpstr>
      <vt:lpstr>K.D:    Menganalisis kasus-kasus pelanggaran HAM dalam rangka pelindungan dan pemajuan HAM sesuai dengan nilai-nilai Pancasila dalam kehidupan bermasyarakat, berbangsa, dan bernegara.  </vt:lpstr>
      <vt:lpstr>Indikator 1.Menganalisis kasus-kasus pelanggaran HAM. 2.Mendeskripsikan perlindungan dan pemajuan HAM. 3.Menjelaskan dasar hukum hak asasi manusia diIndonesia. 4.Menganalisis upaya pemerintah dalam menegakkan      HAM. 5.Membangun partisipasi masyarakat dalam pemajuan,   penghormatan, dan penegakan HAM di Indonesia.  </vt:lpstr>
      <vt:lpstr>Slide 4</vt:lpstr>
      <vt:lpstr>Slide 5</vt:lpstr>
      <vt:lpstr>Pengertian Hak Asasi  Manusia  UU No.39 tahun 1999:Seperangkat hak yang melekat  pada hakikat keberadaan manusia  sebagai mahluk Tuhan  yang maha esa dan merupakan anugerah-nya yang wajib di hormati,di junjung tinggi, dan di lindungi oleh negara,hukum,pemerintah,dan setiap orang  demi kehormatan serta perlindungan harkat dan martabat manusia.    Pengertian HAM  menurut Miriam Budiardjo:  HAM adalah hak manusia  yang telah di peroleh yang di bawanya  bersama dengan kelahirannya atau kehadirannya di masyakat</vt:lpstr>
      <vt:lpstr>     Pelanggaran HAM adalah: uu no 39 tahun 1999  Setiap perbuatan seseorang atau sekelompok orang termasuk aparat Negara baik disegaja maupun tidak disengaja atau kelalaian yang secara melawan hukum mengurangi, menghalangi, membatasi, dan atau mencabut HAM seseorang atau kelompok orang yang dijamin oleh UU ini dan tidak mendapatkan atau dikhawatirkan tidak akan memperoleh penyelesaian hukum yang adil dan benar , berdasarkan mekanisme hukum yang berlaku.          </vt:lpstr>
      <vt:lpstr>TUGAS KELOMPOK 1.Cari 5 kasus pelanggaran HAM    siswa di lingkungan sekolah 2.Cari Solusi dari masing-masing pelanggaran HAM tersebut </vt:lpstr>
      <vt:lpstr>AMATI  VIDEO BERIKUT   INI</vt:lpstr>
      <vt:lpstr> Tugas  kelompok terdiri dari 4 orang </vt:lpstr>
      <vt:lpstr>Pasal-pasal yang di langgar di UUD 1945 adalah</vt:lpstr>
      <vt:lpstr>Lanjutannya</vt:lpstr>
      <vt:lpstr>Lanjutannya</vt:lpstr>
      <vt:lpstr>PR TUGAS KELOMPOK </vt:lpstr>
      <vt:lpstr>Macam-macam HAM yang di lindungi oleh UU No  39 tahun 1999 sbb:</vt:lpstr>
      <vt:lpstr>Lanjutannya </vt:lpstr>
      <vt:lpstr>PENGOLONGAN HAM SECARA UMUM</vt:lpstr>
      <vt:lpstr>Ciri-ciri khusus HAM di bandingkan dengan hak yang lain adalah</vt:lpstr>
      <vt:lpstr>Bukti komitmen pemerintah Indonesia dalam penegakan HAM  -Pembentukan komisi nasional pd tahun 1993  -Dimasukkan materi HAM dalam kurikulum sekolah  -Diratifikasikannya bebrapa Instrumen  hukum HAM     Sedunia -Pengesahan UU no 39 tahun 1999 tentang HAM  -Penambahan pasal-pasal khusus mengenai HAM dalam    amandemen UUD 1945 pada tahun 2000   -pembentukan peradilan HAM untuk mengadili     pelanggaran HAM </vt:lpstr>
      <vt:lpstr>Bentuk-bentuk pelanggaran HAM meliputi:  1. Pelanggaran HAM berat:pelanggaran HAM yang berbahaya  dan mengancam nyawa manusia seperti pembunuhan, penganiyaan,perampokan perbudakan, penyanderaan.   2. Pelanggaran HAM ringan: pelanggaran HAM yang tidak mengancam  keselamatan jiwa   manusia akan tetapi  dapat membahayakan  jika tidak di tangulangi. </vt:lpstr>
      <vt:lpstr>b.Pengadilan HAM, yang hanya mengadili pelanggaran HAM berat  berdasarkan UU no  No 26 tahun 2000  tentang pengadilan HAM sbb     1.Genosida Merupakan setiap perbuatan  yang di lakukan dengan maksud  untuk menghancurkan atau memusnahkan  seluruh atau sebagian kelompok bangsa,ras,kelompok etnis, kelompok agama. -Memaksakan tindakan –tindakan mencegah     adanya kelahiran  dalam kelompok Membunuh  -Membunuh anggota kelompok</vt:lpstr>
      <vt:lpstr>2.Kejahatan kemanusian Merupakan salah satu perbuatan  yang di lakukan  sebagai bagian  dari serangan  serangan tersebut sifatnya luas atau sistematik  dan di tujukan secara langsung  kepada penduduk sipil: -Penyiksaan -pembunuhan -Penghilangan org secara paksa -pemusnahan</vt:lpstr>
      <vt:lpstr>Upaya pemerintah dalam penegakan HAM a.Penegakan HAM melalui pencegahan (Preventif) -Penciptaan perundang-undangan dan      pembentukan lembaga  peradilan HAM. -Penciptaan lembaga-lembaga pemantau  dan      pengawas pelaksaan HAM. (KOMNASHAM)  -pelaksanaan pendidikan HAM  kepada masy       melalui pendidikan dalam keluarga,sekolah       masy, media cetak menyadarkan masy.  b.Pendekatan melalui penindakan (Represif) -Penyelesian perkara melaui perdamian, negosiasi -Peyanan,konsultasi,pendampingan,dan advokasi  -Menerima pengaduan dari korban pelanggaran HAM</vt:lpstr>
      <vt:lpstr>Perilaku  yang mendukung  upaya penegakan HAM di Indonesia</vt:lpstr>
      <vt:lpstr>Lanjutannya</vt:lpstr>
      <vt:lpstr>Pertemuan selanjutnya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Akuang</cp:lastModifiedBy>
  <cp:revision>219</cp:revision>
  <dcterms:created xsi:type="dcterms:W3CDTF">2014-07-10T11:55:30Z</dcterms:created>
  <dcterms:modified xsi:type="dcterms:W3CDTF">2016-08-12T07:18:26Z</dcterms:modified>
</cp:coreProperties>
</file>